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7" r:id="rId6"/>
    <p:sldId id="300" r:id="rId7"/>
    <p:sldId id="269" r:id="rId8"/>
    <p:sldId id="268" r:id="rId9"/>
    <p:sldId id="270" r:id="rId10"/>
    <p:sldId id="272" r:id="rId11"/>
    <p:sldId id="273" r:id="rId12"/>
    <p:sldId id="274" r:id="rId13"/>
    <p:sldId id="275" r:id="rId14"/>
    <p:sldId id="278" r:id="rId15"/>
    <p:sldId id="279" r:id="rId16"/>
    <p:sldId id="280" r:id="rId17"/>
    <p:sldId id="281" r:id="rId18"/>
    <p:sldId id="284" r:id="rId19"/>
    <p:sldId id="282" r:id="rId20"/>
    <p:sldId id="301" r:id="rId21"/>
    <p:sldId id="302" r:id="rId22"/>
    <p:sldId id="304" r:id="rId23"/>
    <p:sldId id="283" r:id="rId24"/>
    <p:sldId id="305" r:id="rId25"/>
    <p:sldId id="306" r:id="rId26"/>
    <p:sldId id="307" r:id="rId27"/>
    <p:sldId id="309" r:id="rId28"/>
    <p:sldId id="310" r:id="rId29"/>
    <p:sldId id="276" r:id="rId30"/>
    <p:sldId id="277" r:id="rId31"/>
    <p:sldId id="295" r:id="rId32"/>
    <p:sldId id="296" r:id="rId33"/>
    <p:sldId id="297" r:id="rId34"/>
    <p:sldId id="298" r:id="rId35"/>
    <p:sldId id="299" r:id="rId36"/>
    <p:sldId id="311" r:id="rId37"/>
    <p:sldId id="312" r:id="rId38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72" d="100"/>
          <a:sy n="72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C81DE-3333-4012-9CDD-12EB2E678D1E}" type="datetimeFigureOut">
              <a:rPr lang="pt-BR" smtClean="0"/>
              <a:pPr/>
              <a:t>03/11/2012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B8C7B-C8C8-48B2-9EA8-19D42670D68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C81DE-3333-4012-9CDD-12EB2E678D1E}" type="datetimeFigureOut">
              <a:rPr lang="pt-BR" smtClean="0"/>
              <a:pPr/>
              <a:t>03/11/2012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B8C7B-C8C8-48B2-9EA8-19D42670D68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C81DE-3333-4012-9CDD-12EB2E678D1E}" type="datetimeFigureOut">
              <a:rPr lang="pt-BR" smtClean="0"/>
              <a:pPr/>
              <a:t>03/11/2012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B8C7B-C8C8-48B2-9EA8-19D42670D68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C81DE-3333-4012-9CDD-12EB2E678D1E}" type="datetimeFigureOut">
              <a:rPr lang="pt-BR" smtClean="0"/>
              <a:pPr/>
              <a:t>03/11/2012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B8C7B-C8C8-48B2-9EA8-19D42670D68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C81DE-3333-4012-9CDD-12EB2E678D1E}" type="datetimeFigureOut">
              <a:rPr lang="pt-BR" smtClean="0"/>
              <a:pPr/>
              <a:t>03/11/2012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B8C7B-C8C8-48B2-9EA8-19D42670D68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C81DE-3333-4012-9CDD-12EB2E678D1E}" type="datetimeFigureOut">
              <a:rPr lang="pt-BR" smtClean="0"/>
              <a:pPr/>
              <a:t>03/11/2012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B8C7B-C8C8-48B2-9EA8-19D42670D68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C81DE-3333-4012-9CDD-12EB2E678D1E}" type="datetimeFigureOut">
              <a:rPr lang="pt-BR" smtClean="0"/>
              <a:pPr/>
              <a:t>03/11/2012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B8C7B-C8C8-48B2-9EA8-19D42670D68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C81DE-3333-4012-9CDD-12EB2E678D1E}" type="datetimeFigureOut">
              <a:rPr lang="pt-BR" smtClean="0"/>
              <a:pPr/>
              <a:t>03/11/2012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B8C7B-C8C8-48B2-9EA8-19D42670D68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C81DE-3333-4012-9CDD-12EB2E678D1E}" type="datetimeFigureOut">
              <a:rPr lang="pt-BR" smtClean="0"/>
              <a:pPr/>
              <a:t>03/11/2012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B8C7B-C8C8-48B2-9EA8-19D42670D68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C81DE-3333-4012-9CDD-12EB2E678D1E}" type="datetimeFigureOut">
              <a:rPr lang="pt-BR" smtClean="0"/>
              <a:pPr/>
              <a:t>03/11/2012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B8C7B-C8C8-48B2-9EA8-19D42670D68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C81DE-3333-4012-9CDD-12EB2E678D1E}" type="datetimeFigureOut">
              <a:rPr lang="pt-BR" smtClean="0"/>
              <a:pPr/>
              <a:t>03/11/2012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B8C7B-C8C8-48B2-9EA8-19D42670D68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4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C81DE-3333-4012-9CDD-12EB2E678D1E}" type="datetimeFigureOut">
              <a:rPr lang="pt-BR" smtClean="0"/>
              <a:pPr/>
              <a:t>03/11/2012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EB8C7B-C8C8-48B2-9EA8-19D42670D68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4572000" y="5085184"/>
            <a:ext cx="4321746" cy="1569660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Prof. Artur Motta</a:t>
            </a:r>
          </a:p>
          <a:p>
            <a:pPr algn="ctr">
              <a:spcBef>
                <a:spcPts val="0"/>
              </a:spcBef>
            </a:pPr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arturmotta@gmail.com </a:t>
            </a:r>
            <a:endParaRPr lang="pt-BR" sz="3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>
              <a:spcBef>
                <a:spcPts val="0"/>
              </a:spcBef>
            </a:pPr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www.arturmotta.com</a:t>
            </a:r>
          </a:p>
        </p:txBody>
      </p:sp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88913"/>
            <a:ext cx="3384550" cy="2044700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1514" name="Rectangle 10"/>
          <p:cNvSpPr>
            <a:spLocks noChangeArrowheads="1"/>
          </p:cNvSpPr>
          <p:nvPr/>
        </p:nvSpPr>
        <p:spPr bwMode="auto">
          <a:xfrm>
            <a:off x="1259632" y="2636912"/>
            <a:ext cx="6768752" cy="1077218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Entre </a:t>
            </a:r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 memória e o projeto: </a:t>
            </a: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 IDENTIDADE do Grupo </a:t>
            </a:r>
            <a:r>
              <a:rPr lang="pt-BR" sz="32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EscolasRio</a:t>
            </a:r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. </a:t>
            </a:r>
            <a:endParaRPr lang="pt-BR" sz="3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3491880" y="4077072"/>
            <a:ext cx="4536504" cy="584775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Segundo Encontro</a:t>
            </a:r>
            <a:endParaRPr lang="pt-BR" sz="3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animBg="1"/>
      <p:bldP spid="21514" grpId="0" animBg="1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1077218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Quem somos, para nós mesmos? E para os outros?</a:t>
            </a:r>
          </a:p>
          <a:p>
            <a:pPr marL="342900" indent="-342900" algn="ctr"/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Que IDENTIDADES as memórias revelam?</a:t>
            </a:r>
            <a:endParaRPr lang="pt-BR" sz="3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0" y="2996952"/>
            <a:ext cx="9144000" cy="830997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pt-BR" sz="2400" b="1" dirty="0" smtClean="0">
                <a:solidFill>
                  <a:schemeClr val="bg1"/>
                </a:solidFill>
              </a:rPr>
              <a:t>Constituído na convivência das diferenças, em permanente  troca e partilha, permeada na afetividade.</a:t>
            </a:r>
            <a:endParaRPr lang="pt-BR" sz="2400" b="1" dirty="0">
              <a:solidFill>
                <a:schemeClr val="bg1"/>
              </a:solidFill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0" y="2276872"/>
            <a:ext cx="9144000" cy="461665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pt-BR" sz="2400" b="1" dirty="0" smtClean="0">
                <a:solidFill>
                  <a:schemeClr val="bg1"/>
                </a:solidFill>
              </a:rPr>
              <a:t>Marcado pela inquietação diante das questões da Educação.</a:t>
            </a:r>
            <a:endParaRPr lang="pt-BR" sz="2400" b="1" dirty="0">
              <a:solidFill>
                <a:schemeClr val="bg1"/>
              </a:solidFill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0" y="1196752"/>
            <a:ext cx="9144000" cy="830997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pt-BR" sz="2400" b="1" dirty="0" smtClean="0">
                <a:solidFill>
                  <a:schemeClr val="bg1"/>
                </a:solidFill>
              </a:rPr>
              <a:t>Grupo de Educadores que aposta na Formação Continuada tanto de Professores e Funcionários, quanto de Gestores.</a:t>
            </a:r>
            <a:endParaRPr lang="pt-BR" sz="2400" b="1" dirty="0">
              <a:solidFill>
                <a:schemeClr val="bg1"/>
              </a:solidFill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0" y="4149080"/>
            <a:ext cx="9144000" cy="830997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pt-BR" sz="2400" b="1" dirty="0" smtClean="0">
                <a:solidFill>
                  <a:schemeClr val="bg1"/>
                </a:solidFill>
              </a:rPr>
              <a:t>Com abertura a novas abordagens de diferentes ciências, para nos ajudar nas questões que nos desafiam.</a:t>
            </a:r>
            <a:endParaRPr lang="pt-BR" sz="2400" b="1" dirty="0">
              <a:solidFill>
                <a:schemeClr val="bg1"/>
              </a:solidFill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0" y="5301208"/>
            <a:ext cx="9144000" cy="461665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pt-BR" sz="2400" b="1" dirty="0" smtClean="0">
                <a:solidFill>
                  <a:schemeClr val="bg1"/>
                </a:solidFill>
              </a:rPr>
              <a:t>Que se posiciona diante das questões de política educacional.</a:t>
            </a:r>
            <a:endParaRPr lang="pt-BR" sz="2400" b="1" dirty="0">
              <a:solidFill>
                <a:schemeClr val="bg1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0" y="6093296"/>
            <a:ext cx="9144000" cy="461665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pt-BR" sz="2400" b="1" dirty="0" smtClean="0">
                <a:solidFill>
                  <a:schemeClr val="bg1"/>
                </a:solidFill>
              </a:rPr>
              <a:t>Espaço de divulgação do que fazem e pensam os </a:t>
            </a:r>
            <a:r>
              <a:rPr lang="pt-BR" sz="2400" b="1" smtClean="0">
                <a:solidFill>
                  <a:schemeClr val="bg1"/>
                </a:solidFill>
              </a:rPr>
              <a:t>componentes.</a:t>
            </a:r>
            <a:endParaRPr lang="pt-BR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1" animBg="1"/>
      <p:bldP spid="6" grpId="0" animBg="1"/>
      <p:bldP spid="7" grpId="0" animBg="1"/>
      <p:bldP spid="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>
            <a:spLocks noChangeArrowheads="1"/>
          </p:cNvSpPr>
          <p:nvPr/>
        </p:nvSpPr>
        <p:spPr bwMode="auto">
          <a:xfrm>
            <a:off x="214313" y="285750"/>
            <a:ext cx="8606159" cy="1077218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 NARRATIVA DE VIDA: </a:t>
            </a:r>
          </a:p>
          <a:p>
            <a:pPr algn="ctr"/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 história das pessoas e das instituições</a:t>
            </a:r>
          </a:p>
        </p:txBody>
      </p:sp>
      <p:sp>
        <p:nvSpPr>
          <p:cNvPr id="3" name="CaixaDeTexto 2"/>
          <p:cNvSpPr txBox="1">
            <a:spLocks noChangeArrowheads="1"/>
          </p:cNvSpPr>
          <p:nvPr/>
        </p:nvSpPr>
        <p:spPr bwMode="auto">
          <a:xfrm>
            <a:off x="251520" y="2492896"/>
            <a:ext cx="2232248" cy="584775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MEMÓRIA</a:t>
            </a:r>
          </a:p>
        </p:txBody>
      </p:sp>
      <p:sp>
        <p:nvSpPr>
          <p:cNvPr id="4" name="CaixaDeTexto 3"/>
          <p:cNvSpPr txBox="1">
            <a:spLocks noChangeArrowheads="1"/>
          </p:cNvSpPr>
          <p:nvPr/>
        </p:nvSpPr>
        <p:spPr bwMode="auto">
          <a:xfrm>
            <a:off x="6660232" y="2492896"/>
            <a:ext cx="2217986" cy="584775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PROJETO</a:t>
            </a:r>
          </a:p>
        </p:txBody>
      </p:sp>
      <p:cxnSp>
        <p:nvCxnSpPr>
          <p:cNvPr id="9" name="Conector reto 8"/>
          <p:cNvCxnSpPr>
            <a:stCxn id="3" idx="3"/>
            <a:endCxn id="4" idx="1"/>
          </p:cNvCxnSpPr>
          <p:nvPr/>
        </p:nvCxnSpPr>
        <p:spPr>
          <a:xfrm>
            <a:off x="2483768" y="2785284"/>
            <a:ext cx="41764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xplosão 1 10"/>
          <p:cNvSpPr/>
          <p:nvPr/>
        </p:nvSpPr>
        <p:spPr>
          <a:xfrm>
            <a:off x="3635896" y="2276872"/>
            <a:ext cx="2088232" cy="1080120"/>
          </a:xfrm>
          <a:prstGeom prst="irregularSeal1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VIDA</a:t>
            </a:r>
            <a:endParaRPr lang="pt-BR" sz="3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" name="CaixaDeTexto 21"/>
          <p:cNvSpPr txBox="1">
            <a:spLocks noChangeArrowheads="1"/>
          </p:cNvSpPr>
          <p:nvPr/>
        </p:nvSpPr>
        <p:spPr bwMode="auto">
          <a:xfrm>
            <a:off x="3419872" y="4509120"/>
            <a:ext cx="2520280" cy="584775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IDENTIDADE</a:t>
            </a:r>
            <a:endParaRPr lang="pt-BR" sz="3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Seta para baixo 22"/>
          <p:cNvSpPr/>
          <p:nvPr/>
        </p:nvSpPr>
        <p:spPr>
          <a:xfrm>
            <a:off x="4499992" y="3501008"/>
            <a:ext cx="360040" cy="864096"/>
          </a:xfrm>
          <a:prstGeom prst="downArrow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4" name="CaixaDeTexto 23"/>
          <p:cNvSpPr txBox="1">
            <a:spLocks noChangeArrowheads="1"/>
          </p:cNvSpPr>
          <p:nvPr/>
        </p:nvSpPr>
        <p:spPr bwMode="auto">
          <a:xfrm>
            <a:off x="0" y="6021288"/>
            <a:ext cx="9144000" cy="584775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Quem somos, para nós mesmos e para OS OUTROS?</a:t>
            </a:r>
            <a:endParaRPr lang="pt-BR" sz="3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5" name="Seta para baixo 24"/>
          <p:cNvSpPr/>
          <p:nvPr/>
        </p:nvSpPr>
        <p:spPr>
          <a:xfrm>
            <a:off x="4499992" y="5301208"/>
            <a:ext cx="360040" cy="576064"/>
          </a:xfrm>
          <a:prstGeom prst="downArrow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>
            <a:spLocks noChangeArrowheads="1"/>
          </p:cNvSpPr>
          <p:nvPr/>
        </p:nvSpPr>
        <p:spPr bwMode="auto">
          <a:xfrm>
            <a:off x="2627784" y="836712"/>
            <a:ext cx="3888432" cy="707886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40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PROJETO</a:t>
            </a:r>
            <a:endParaRPr lang="pt-BR" sz="40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060848"/>
            <a:ext cx="3888432" cy="388843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>
            <a:spLocks noChangeArrowheads="1"/>
          </p:cNvSpPr>
          <p:nvPr/>
        </p:nvSpPr>
        <p:spPr bwMode="auto">
          <a:xfrm>
            <a:off x="0" y="0"/>
            <a:ext cx="9144000" cy="3046988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“PROJETO” vem de</a:t>
            </a:r>
          </a:p>
          <a:p>
            <a:pPr algn="ctr"/>
            <a:r>
              <a:rPr lang="pt-BR" sz="3200" b="1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pPr algn="ctr"/>
            <a:endParaRPr lang="pt-BR" sz="3200" b="1" i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pt-BR" sz="3200" b="1" i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pt-BR" sz="3200" b="1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Assim</a:t>
            </a:r>
            <a:r>
              <a:rPr lang="pt-BR" sz="3200" b="1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, PROJETO </a:t>
            </a:r>
            <a:r>
              <a:rPr lang="pt-BR" sz="3200" b="1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exige</a:t>
            </a:r>
          </a:p>
          <a:p>
            <a:pPr algn="ctr"/>
            <a:r>
              <a:rPr lang="pt-BR" sz="3200" b="1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pt-BR" sz="3200" b="1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um olhar que se lança à frente.</a:t>
            </a:r>
            <a:endParaRPr lang="pt-BR" sz="3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323528" y="908720"/>
            <a:ext cx="3888432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32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“pro” (para a frente)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4788024" y="908720"/>
            <a:ext cx="392392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32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+  “</a:t>
            </a:r>
            <a:r>
              <a:rPr lang="pt-BR" sz="3200" b="1" i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jectum</a:t>
            </a:r>
            <a:r>
              <a:rPr lang="pt-BR" sz="32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” (lançar)</a:t>
            </a:r>
            <a:endParaRPr lang="pt-BR" sz="3200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1" y="3501008"/>
            <a:ext cx="4235487" cy="280831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67544" y="3645024"/>
            <a:ext cx="8280920" cy="1077218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pt-BR" sz="3200" b="1" dirty="0" smtClean="0">
                <a:solidFill>
                  <a:schemeClr val="bg1"/>
                </a:solidFill>
              </a:rPr>
              <a:t>Será possível falarmos, já, em </a:t>
            </a:r>
          </a:p>
          <a:p>
            <a:pPr marL="342900" indent="-342900" algn="ctr"/>
            <a:r>
              <a:rPr lang="pt-BR" sz="3200" b="1" dirty="0" smtClean="0">
                <a:solidFill>
                  <a:schemeClr val="bg1"/>
                </a:solidFill>
              </a:rPr>
              <a:t>NOSSOS PROJETOS?</a:t>
            </a:r>
          </a:p>
        </p:txBody>
      </p:sp>
      <p:sp>
        <p:nvSpPr>
          <p:cNvPr id="4" name="CaixaDeTexto 3"/>
          <p:cNvSpPr txBox="1">
            <a:spLocks noChangeArrowheads="1"/>
          </p:cNvSpPr>
          <p:nvPr/>
        </p:nvSpPr>
        <p:spPr bwMode="auto">
          <a:xfrm>
            <a:off x="2123728" y="836712"/>
            <a:ext cx="4932040" cy="230832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O que gostaríamos de </a:t>
            </a:r>
          </a:p>
          <a:p>
            <a:pPr algn="ctr"/>
            <a:r>
              <a:rPr lang="pt-BR" sz="36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LANÇAR PARA A FRENTE, juntos, </a:t>
            </a:r>
          </a:p>
          <a:p>
            <a:pPr algn="ctr"/>
            <a:r>
              <a:rPr lang="pt-BR" sz="36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como Grupo ?</a:t>
            </a:r>
            <a:endParaRPr lang="pt-BR" sz="36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67544" y="5373216"/>
            <a:ext cx="8280920" cy="584775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pt-BR" sz="3200" b="1" dirty="0" smtClean="0">
                <a:solidFill>
                  <a:schemeClr val="bg1"/>
                </a:solidFill>
              </a:rPr>
              <a:t>Ou precisamos de algo, antes disso?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79512" y="404664"/>
            <a:ext cx="2448272" cy="1077218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pt-BR" sz="3200" b="1" dirty="0" smtClean="0">
                <a:solidFill>
                  <a:schemeClr val="bg1"/>
                </a:solidFill>
              </a:rPr>
              <a:t>  HOJE</a:t>
            </a:r>
          </a:p>
          <a:p>
            <a:pPr marL="342900" indent="-342900" algn="ctr"/>
            <a:r>
              <a:rPr lang="pt-BR" sz="3200" b="1" dirty="0" smtClean="0">
                <a:solidFill>
                  <a:schemeClr val="bg1"/>
                </a:solidFill>
              </a:rPr>
              <a:t>onde estou  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012160" y="404664"/>
            <a:ext cx="2880320" cy="1077218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pt-BR" sz="3200" b="1" dirty="0" smtClean="0">
                <a:solidFill>
                  <a:schemeClr val="bg1"/>
                </a:solidFill>
              </a:rPr>
              <a:t>FUTURO</a:t>
            </a:r>
          </a:p>
          <a:p>
            <a:pPr marL="342900" indent="-342900" algn="ctr"/>
            <a:r>
              <a:rPr lang="pt-BR" sz="3200" b="1" dirty="0" smtClean="0">
                <a:solidFill>
                  <a:schemeClr val="bg1"/>
                </a:solidFill>
              </a:rPr>
              <a:t>Onde quero ir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131840" y="3140968"/>
            <a:ext cx="2736304" cy="584775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pt-BR" sz="3200" b="1" dirty="0" smtClean="0">
                <a:solidFill>
                  <a:schemeClr val="bg1"/>
                </a:solidFill>
              </a:rPr>
              <a:t>  CENÁRIOS  </a:t>
            </a:r>
          </a:p>
        </p:txBody>
      </p:sp>
      <p:sp>
        <p:nvSpPr>
          <p:cNvPr id="6" name="Texto explicativo em seta para baixo 5"/>
          <p:cNvSpPr/>
          <p:nvPr/>
        </p:nvSpPr>
        <p:spPr>
          <a:xfrm>
            <a:off x="1187624" y="1844824"/>
            <a:ext cx="6768752" cy="1080120"/>
          </a:xfrm>
          <a:prstGeom prst="downArrowCallou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 smtClean="0">
                <a:latin typeface="Calibri" pitchFamily="34" charset="0"/>
                <a:cs typeface="Calibri" pitchFamily="34" charset="0"/>
              </a:rPr>
              <a:t>Identificar necessidades e condições</a:t>
            </a:r>
            <a:endParaRPr lang="pt-BR" sz="32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3918793"/>
            <a:ext cx="2952328" cy="2939207"/>
          </a:xfrm>
          <a:prstGeom prst="rect">
            <a:avLst/>
          </a:prstGeom>
          <a:solidFill>
            <a:schemeClr val="accent3">
              <a:lumMod val="50000"/>
            </a:schemeClr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0" y="404664"/>
            <a:ext cx="9144000" cy="584775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ALGUNS CENÁRIOS QUE JÁ PODEMOS ANTEVER...</a:t>
            </a:r>
            <a:endParaRPr lang="pt-BR" sz="3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547664" y="2924944"/>
            <a:ext cx="5976664" cy="2062103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pt-BR" sz="3200" b="1" dirty="0" smtClean="0">
                <a:solidFill>
                  <a:schemeClr val="bg1"/>
                </a:solidFill>
              </a:rPr>
              <a:t>Em cada REALIDADE, </a:t>
            </a:r>
            <a:r>
              <a:rPr lang="pt-BR" sz="3200" b="1" dirty="0" smtClean="0">
                <a:solidFill>
                  <a:schemeClr val="bg1"/>
                </a:solidFill>
              </a:rPr>
              <a:t>têm </a:t>
            </a:r>
            <a:r>
              <a:rPr lang="pt-BR" sz="3200" b="1" dirty="0" smtClean="0">
                <a:solidFill>
                  <a:schemeClr val="bg1"/>
                </a:solidFill>
              </a:rPr>
              <a:t>graus de profundidade </a:t>
            </a:r>
            <a:r>
              <a:rPr lang="pt-BR" sz="3200" b="1" dirty="0" smtClean="0">
                <a:solidFill>
                  <a:schemeClr val="bg1"/>
                </a:solidFill>
              </a:rPr>
              <a:t>diferentes; </a:t>
            </a:r>
            <a:r>
              <a:rPr lang="pt-BR" sz="3200" b="1" dirty="0" smtClean="0">
                <a:solidFill>
                  <a:schemeClr val="bg1"/>
                </a:solidFill>
              </a:rPr>
              <a:t>portanto, </a:t>
            </a:r>
            <a:r>
              <a:rPr lang="pt-BR" sz="3200" b="1" dirty="0" smtClean="0">
                <a:solidFill>
                  <a:schemeClr val="bg1"/>
                </a:solidFill>
              </a:rPr>
              <a:t>diferentes </a:t>
            </a:r>
            <a:r>
              <a:rPr lang="pt-BR" sz="3200" b="1" dirty="0" smtClean="0">
                <a:solidFill>
                  <a:schemeClr val="bg1"/>
                </a:solidFill>
              </a:rPr>
              <a:t>graus de URGÊNCIA.</a:t>
            </a:r>
            <a:endParaRPr lang="pt-BR" sz="3200" b="1" dirty="0">
              <a:solidFill>
                <a:schemeClr val="bg1"/>
              </a:solidFill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115616" y="1340768"/>
            <a:ext cx="6912768" cy="1077218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pt-BR" sz="3200" b="1" dirty="0" smtClean="0">
                <a:solidFill>
                  <a:schemeClr val="bg1"/>
                </a:solidFill>
              </a:rPr>
              <a:t>Eles já são (ou serão em breve) grandes DEMANDAS das nossas Escolas...</a:t>
            </a:r>
            <a:endParaRPr lang="pt-BR" sz="3200" b="1" dirty="0">
              <a:solidFill>
                <a:schemeClr val="bg1"/>
              </a:solidFill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339752" y="5288340"/>
            <a:ext cx="4608512" cy="156966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pt-BR" sz="3200" b="1" dirty="0" smtClean="0">
                <a:solidFill>
                  <a:schemeClr val="bg1"/>
                </a:solidFill>
              </a:rPr>
              <a:t>A ordem de apresentação, portanto, deve ser relativizada.</a:t>
            </a:r>
            <a:endParaRPr lang="pt-BR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51520" y="260648"/>
            <a:ext cx="4032448" cy="584775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pt-BR" sz="3200" b="1" dirty="0" smtClean="0">
                <a:solidFill>
                  <a:schemeClr val="bg1"/>
                </a:solidFill>
              </a:rPr>
              <a:t>Estruturas Familiares</a:t>
            </a:r>
            <a:endParaRPr lang="pt-BR" sz="3200" b="1" dirty="0">
              <a:solidFill>
                <a:schemeClr val="bg1"/>
              </a:solidFill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51520" y="1340768"/>
            <a:ext cx="3960440" cy="584775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Formas de Cidadania</a:t>
            </a:r>
            <a:endParaRPr lang="pt-BR" sz="3200" b="1" dirty="0">
              <a:solidFill>
                <a:schemeClr val="bg1"/>
              </a:solidFill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535488" y="836712"/>
            <a:ext cx="4608512" cy="584775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pt-BR" sz="3200" b="1" dirty="0" smtClean="0">
                <a:solidFill>
                  <a:schemeClr val="bg1"/>
                </a:solidFill>
              </a:rPr>
              <a:t>Possibilidades </a:t>
            </a:r>
            <a:r>
              <a:rPr lang="pt-BR" sz="3200" b="1" dirty="0" err="1" smtClean="0">
                <a:solidFill>
                  <a:schemeClr val="bg1"/>
                </a:solidFill>
              </a:rPr>
              <a:t>identitárias</a:t>
            </a:r>
            <a:endParaRPr lang="pt-BR" sz="3200" b="1" dirty="0">
              <a:solidFill>
                <a:schemeClr val="bg1"/>
              </a:solidFill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932040" y="1844824"/>
            <a:ext cx="3744416" cy="584775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Modos de Trabalhar</a:t>
            </a:r>
            <a:endParaRPr lang="pt-BR" sz="3200" b="1" dirty="0">
              <a:solidFill>
                <a:schemeClr val="bg1"/>
              </a:solidFill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83568" y="2276872"/>
            <a:ext cx="3024336" cy="584775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Modos de Amar</a:t>
            </a:r>
            <a:endParaRPr lang="pt-BR" sz="3200" b="1" dirty="0">
              <a:solidFill>
                <a:schemeClr val="bg1"/>
              </a:solidFill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671392" y="3068960"/>
            <a:ext cx="5472608" cy="584775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Convivência com as diferenças</a:t>
            </a:r>
            <a:endParaRPr lang="pt-BR" sz="3200" b="1" dirty="0">
              <a:solidFill>
                <a:schemeClr val="bg1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0" y="4581128"/>
            <a:ext cx="4320480" cy="584775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NÃO APENAS NOVAS...</a:t>
            </a:r>
            <a:endParaRPr lang="pt-BR" sz="3200" b="1" dirty="0">
              <a:solidFill>
                <a:schemeClr val="bg1"/>
              </a:solidFill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159224" y="5661248"/>
            <a:ext cx="6984776" cy="584775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... MAS EM PERMANENTE RENOVAÇÃO!</a:t>
            </a:r>
            <a:endParaRPr lang="pt-BR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>
            <a:spLocks noChangeArrowheads="1"/>
          </p:cNvSpPr>
          <p:nvPr/>
        </p:nvSpPr>
        <p:spPr bwMode="auto">
          <a:xfrm>
            <a:off x="2051720" y="836712"/>
            <a:ext cx="4752528" cy="707886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40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NOSSOS PROJETOS</a:t>
            </a:r>
            <a:endParaRPr lang="pt-BR" sz="40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700808"/>
            <a:ext cx="4752528" cy="475252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67544" y="447055"/>
            <a:ext cx="8280920" cy="584775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pt-BR" sz="3200" b="1" dirty="0" smtClean="0">
                <a:solidFill>
                  <a:schemeClr val="bg1"/>
                </a:solidFill>
              </a:rPr>
              <a:t>POSSIBILIDADES PARA AS ESCOLAS</a:t>
            </a:r>
            <a:endParaRPr lang="pt-BR" sz="3200" b="1" dirty="0">
              <a:solidFill>
                <a:schemeClr val="bg1"/>
              </a:solidFill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0" y="1412776"/>
            <a:ext cx="9144000" cy="2062103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1 – Educação das Famílias e “para a Família”:</a:t>
            </a:r>
          </a:p>
          <a:p>
            <a:pPr marL="342900" indent="-342900"/>
            <a:r>
              <a:rPr lang="pt-BR" sz="3200" b="1" dirty="0">
                <a:solidFill>
                  <a:schemeClr val="bg1"/>
                </a:solidFill>
              </a:rPr>
              <a:t> </a:t>
            </a:r>
            <a:r>
              <a:rPr lang="pt-BR" sz="3200" b="1" dirty="0" smtClean="0">
                <a:solidFill>
                  <a:schemeClr val="bg1"/>
                </a:solidFill>
              </a:rPr>
              <a:t>         </a:t>
            </a:r>
            <a:r>
              <a:rPr lang="pt-BR" sz="3200" b="1" i="1" dirty="0" smtClean="0">
                <a:solidFill>
                  <a:schemeClr val="bg1"/>
                </a:solidFill>
              </a:rPr>
              <a:t>Pouco poderemos com os Alunos, se as  </a:t>
            </a:r>
          </a:p>
          <a:p>
            <a:pPr marL="342900" indent="-342900"/>
            <a:r>
              <a:rPr lang="pt-BR" sz="3200" b="1" i="1" dirty="0">
                <a:solidFill>
                  <a:schemeClr val="bg1"/>
                </a:solidFill>
              </a:rPr>
              <a:t> </a:t>
            </a:r>
            <a:r>
              <a:rPr lang="pt-BR" sz="3200" b="1" i="1" dirty="0" smtClean="0">
                <a:solidFill>
                  <a:schemeClr val="bg1"/>
                </a:solidFill>
              </a:rPr>
              <a:t>         Famílias não se matricularem nas nossas</a:t>
            </a:r>
          </a:p>
          <a:p>
            <a:pPr marL="342900" indent="-342900"/>
            <a:r>
              <a:rPr lang="pt-BR" sz="3200" b="1" i="1" dirty="0">
                <a:solidFill>
                  <a:schemeClr val="bg1"/>
                </a:solidFill>
              </a:rPr>
              <a:t> </a:t>
            </a:r>
            <a:r>
              <a:rPr lang="pt-BR" sz="3200" b="1" i="1" dirty="0" smtClean="0">
                <a:solidFill>
                  <a:schemeClr val="bg1"/>
                </a:solidFill>
              </a:rPr>
              <a:t>         Escolas – </a:t>
            </a:r>
            <a:r>
              <a:rPr lang="pt-BR" sz="3200" b="1" i="1" dirty="0" err="1" smtClean="0">
                <a:solidFill>
                  <a:schemeClr val="bg1"/>
                </a:solidFill>
              </a:rPr>
              <a:t>Outeiral</a:t>
            </a:r>
            <a:endParaRPr lang="pt-BR" sz="3200" b="1" i="1" dirty="0">
              <a:solidFill>
                <a:schemeClr val="bg1"/>
              </a:solidFill>
            </a:endParaRPr>
          </a:p>
        </p:txBody>
      </p:sp>
      <p:pic>
        <p:nvPicPr>
          <p:cNvPr id="18436" name="Picture 4" descr="http://t2.gstatic.com/images?q=tbn:ANd9GcS8J4lymStncDX9H9TZyg0ItAMcCLymATaeEguDHEhiUzkr-SZS6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4005064"/>
            <a:ext cx="4114743" cy="2304256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>
            <a:spLocks noChangeArrowheads="1"/>
          </p:cNvSpPr>
          <p:nvPr/>
        </p:nvSpPr>
        <p:spPr bwMode="auto">
          <a:xfrm>
            <a:off x="323528" y="404664"/>
            <a:ext cx="6048672" cy="584775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Recordando o Encontro passado...</a:t>
            </a:r>
            <a:endParaRPr lang="pt-BR" sz="3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00808"/>
            <a:ext cx="257175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700808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1700808"/>
            <a:ext cx="25431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4077072"/>
            <a:ext cx="235267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4221088"/>
            <a:ext cx="2639490" cy="180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9752" y="2060848"/>
            <a:ext cx="4608512" cy="34519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11" name="Conector reto 10"/>
          <p:cNvCxnSpPr/>
          <p:nvPr/>
        </p:nvCxnSpPr>
        <p:spPr>
          <a:xfrm>
            <a:off x="0" y="1700808"/>
            <a:ext cx="8964488" cy="489654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to 11"/>
          <p:cNvCxnSpPr/>
          <p:nvPr/>
        </p:nvCxnSpPr>
        <p:spPr>
          <a:xfrm flipV="1">
            <a:off x="251520" y="1628800"/>
            <a:ext cx="8892480" cy="489654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67544" y="188640"/>
            <a:ext cx="8280920" cy="584775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pt-BR" sz="3200" b="1" dirty="0" smtClean="0">
                <a:solidFill>
                  <a:schemeClr val="bg1"/>
                </a:solidFill>
              </a:rPr>
              <a:t>POSSIBILIDADES PARA AS ESCOLAS</a:t>
            </a:r>
            <a:endParaRPr lang="pt-BR" sz="3200" b="1" dirty="0">
              <a:solidFill>
                <a:schemeClr val="bg1"/>
              </a:solidFill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0" y="980728"/>
            <a:ext cx="9144000" cy="156966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2 – Formação Continuada de Professores,</a:t>
            </a:r>
          </a:p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      Funcionários e Gestores na perspectiva dessas</a:t>
            </a:r>
          </a:p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      mudanças.</a:t>
            </a:r>
            <a:endParaRPr lang="pt-BR" sz="3200" b="1" dirty="0">
              <a:solidFill>
                <a:schemeClr val="bg1"/>
              </a:solidFill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0" y="2887682"/>
            <a:ext cx="9144000" cy="353943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pt-BR" sz="2800" b="1" dirty="0" smtClean="0">
                <a:solidFill>
                  <a:schemeClr val="bg1"/>
                </a:solidFill>
              </a:rPr>
              <a:t>Concretizar as trocas de saberes entre </a:t>
            </a:r>
            <a:r>
              <a:rPr lang="pt-BR" sz="2800" b="1" dirty="0" smtClean="0">
                <a:solidFill>
                  <a:schemeClr val="bg1"/>
                </a:solidFill>
              </a:rPr>
              <a:t>Profissionais das </a:t>
            </a:r>
            <a:r>
              <a:rPr lang="pt-BR" sz="2800" b="1" dirty="0" smtClean="0">
                <a:solidFill>
                  <a:schemeClr val="bg1"/>
                </a:solidFill>
              </a:rPr>
              <a:t>Escolas: como traduzem tudo isso </a:t>
            </a:r>
            <a:r>
              <a:rPr lang="pt-BR" sz="2800" b="1" dirty="0" smtClean="0">
                <a:solidFill>
                  <a:schemeClr val="bg1"/>
                </a:solidFill>
              </a:rPr>
              <a:t>através</a:t>
            </a:r>
          </a:p>
          <a:p>
            <a:pPr marL="342900" indent="-342900"/>
            <a:endParaRPr lang="pt-BR" sz="2800" b="1" dirty="0" smtClean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pt-BR" sz="2800" b="1" dirty="0" smtClean="0">
                <a:solidFill>
                  <a:schemeClr val="bg1"/>
                </a:solidFill>
              </a:rPr>
              <a:t> dos seus conteúdos (explícitos e implícitos).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pt-BR" sz="2800" b="1" dirty="0" smtClean="0">
                <a:solidFill>
                  <a:schemeClr val="bg1"/>
                </a:solidFill>
              </a:rPr>
              <a:t> dos seus métodos.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pt-BR" sz="2800" b="1" dirty="0">
                <a:solidFill>
                  <a:schemeClr val="bg1"/>
                </a:solidFill>
              </a:rPr>
              <a:t> </a:t>
            </a:r>
            <a:r>
              <a:rPr lang="pt-BR" sz="2800" b="1" dirty="0" smtClean="0">
                <a:solidFill>
                  <a:schemeClr val="bg1"/>
                </a:solidFill>
              </a:rPr>
              <a:t>das suas avaliações (formais e informais).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pt-BR" sz="2800" b="1" dirty="0">
                <a:solidFill>
                  <a:schemeClr val="bg1"/>
                </a:solidFill>
              </a:rPr>
              <a:t> </a:t>
            </a:r>
            <a:r>
              <a:rPr lang="pt-BR" sz="2800" b="1" dirty="0" smtClean="0">
                <a:solidFill>
                  <a:schemeClr val="bg1"/>
                </a:solidFill>
              </a:rPr>
              <a:t>das suas relações com os Alunos e colegas.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pt-BR" sz="2800" b="1" dirty="0" smtClean="0">
                <a:solidFill>
                  <a:schemeClr val="bg1"/>
                </a:solidFill>
              </a:rPr>
              <a:t>Etc.</a:t>
            </a:r>
            <a:endParaRPr lang="pt-BR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67544" y="447055"/>
            <a:ext cx="8280920" cy="584775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pt-BR" sz="3200" b="1" dirty="0" smtClean="0">
                <a:solidFill>
                  <a:schemeClr val="bg1"/>
                </a:solidFill>
              </a:rPr>
              <a:t>POSSIBILIDADES PARA AS ESCOLAS</a:t>
            </a:r>
            <a:endParaRPr lang="pt-BR" sz="3200" b="1" dirty="0">
              <a:solidFill>
                <a:schemeClr val="bg1"/>
              </a:solidFill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0" y="1340768"/>
            <a:ext cx="9144000" cy="5016758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3 – Colocar o espaço-tempo da Escola como lugar das</a:t>
            </a:r>
          </a:p>
          <a:p>
            <a:pPr marL="342900" indent="-342900"/>
            <a:r>
              <a:rPr lang="pt-BR" sz="3200" b="1" dirty="0">
                <a:solidFill>
                  <a:schemeClr val="bg1"/>
                </a:solidFill>
              </a:rPr>
              <a:t> </a:t>
            </a:r>
            <a:r>
              <a:rPr lang="pt-BR" sz="3200" b="1" dirty="0" smtClean="0">
                <a:solidFill>
                  <a:schemeClr val="bg1"/>
                </a:solidFill>
              </a:rPr>
              <a:t>      trocas de saberes da Comunidade (</a:t>
            </a:r>
            <a:r>
              <a:rPr lang="pt-BR" sz="3200" b="1" dirty="0" err="1" smtClean="0">
                <a:solidFill>
                  <a:schemeClr val="bg1"/>
                </a:solidFill>
              </a:rPr>
              <a:t>Drucker</a:t>
            </a:r>
            <a:r>
              <a:rPr lang="pt-BR" sz="3200" b="1" dirty="0" smtClean="0">
                <a:solidFill>
                  <a:schemeClr val="bg1"/>
                </a:solidFill>
              </a:rPr>
              <a:t>).</a:t>
            </a:r>
          </a:p>
          <a:p>
            <a:pPr marL="342900" indent="-342900"/>
            <a:endParaRPr lang="pt-BR" sz="3200" b="1" dirty="0" smtClean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pt-BR" sz="3200" b="1" dirty="0">
                <a:solidFill>
                  <a:schemeClr val="bg1"/>
                </a:solidFill>
              </a:rPr>
              <a:t> </a:t>
            </a:r>
            <a:r>
              <a:rPr lang="pt-BR" sz="3200" b="1" dirty="0" smtClean="0">
                <a:solidFill>
                  <a:schemeClr val="bg1"/>
                </a:solidFill>
              </a:rPr>
              <a:t>Monitorias de Alunos.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pt-BR" sz="3200" b="1" dirty="0" smtClean="0">
                <a:solidFill>
                  <a:schemeClr val="bg1"/>
                </a:solidFill>
              </a:rPr>
              <a:t> Grupos de Pais, APM.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pt-BR" sz="3200" b="1" dirty="0">
                <a:solidFill>
                  <a:schemeClr val="bg1"/>
                </a:solidFill>
              </a:rPr>
              <a:t> </a:t>
            </a:r>
            <a:r>
              <a:rPr lang="pt-BR" sz="3200" b="1" dirty="0" smtClean="0">
                <a:solidFill>
                  <a:schemeClr val="bg1"/>
                </a:solidFill>
              </a:rPr>
              <a:t>Grêmios e Associações de Ex-Alunos.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pt-BR" sz="3200" b="1" dirty="0">
                <a:solidFill>
                  <a:schemeClr val="bg1"/>
                </a:solidFill>
              </a:rPr>
              <a:t> </a:t>
            </a:r>
            <a:r>
              <a:rPr lang="pt-BR" sz="3200" b="1" dirty="0" smtClean="0">
                <a:solidFill>
                  <a:schemeClr val="bg1"/>
                </a:solidFill>
              </a:rPr>
              <a:t>Convênios com o bairro.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pt-BR" sz="3200" b="1" dirty="0">
                <a:solidFill>
                  <a:schemeClr val="bg1"/>
                </a:solidFill>
              </a:rPr>
              <a:t> </a:t>
            </a:r>
            <a:r>
              <a:rPr lang="pt-BR" sz="3200" b="1" dirty="0" smtClean="0">
                <a:solidFill>
                  <a:schemeClr val="bg1"/>
                </a:solidFill>
              </a:rPr>
              <a:t>Projetos Sociais.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pt-BR" sz="3200" b="1" dirty="0">
                <a:solidFill>
                  <a:schemeClr val="bg1"/>
                </a:solidFill>
              </a:rPr>
              <a:t> </a:t>
            </a:r>
            <a:r>
              <a:rPr lang="pt-BR" sz="3200" b="1" dirty="0" smtClean="0">
                <a:solidFill>
                  <a:schemeClr val="bg1"/>
                </a:solidFill>
              </a:rPr>
              <a:t>Lugar de diferentes manifestações.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pt-BR" sz="3200" b="1" dirty="0">
                <a:solidFill>
                  <a:schemeClr val="bg1"/>
                </a:solidFill>
              </a:rPr>
              <a:t> </a:t>
            </a:r>
            <a:r>
              <a:rPr lang="pt-BR" sz="3200" b="1" dirty="0" smtClean="0">
                <a:solidFill>
                  <a:schemeClr val="bg1"/>
                </a:solidFill>
              </a:rPr>
              <a:t>Etc.</a:t>
            </a:r>
            <a:endParaRPr lang="pt-BR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67544" y="447055"/>
            <a:ext cx="8280920" cy="584775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pt-BR" sz="3200" b="1" dirty="0" smtClean="0">
                <a:solidFill>
                  <a:schemeClr val="bg1"/>
                </a:solidFill>
              </a:rPr>
              <a:t>POSSIBILIDADES PARA AS ESCOLAS</a:t>
            </a:r>
            <a:endParaRPr lang="pt-BR" sz="3200" b="1" dirty="0">
              <a:solidFill>
                <a:schemeClr val="bg1"/>
              </a:solidFill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0" y="1412776"/>
            <a:ext cx="9144000" cy="2062103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4 – </a:t>
            </a:r>
            <a:r>
              <a:rPr lang="pt-BR" sz="3200" b="1" dirty="0" err="1" smtClean="0">
                <a:solidFill>
                  <a:schemeClr val="bg1"/>
                </a:solidFill>
              </a:rPr>
              <a:t>Publicizar</a:t>
            </a:r>
            <a:r>
              <a:rPr lang="pt-BR" sz="3200" b="1" dirty="0" smtClean="0">
                <a:solidFill>
                  <a:schemeClr val="bg1"/>
                </a:solidFill>
              </a:rPr>
              <a:t> o que é e o que faz, relacionando com</a:t>
            </a:r>
          </a:p>
          <a:p>
            <a:pPr marL="342900" indent="-342900"/>
            <a:r>
              <a:rPr lang="pt-BR" sz="3200" b="1" dirty="0">
                <a:solidFill>
                  <a:schemeClr val="bg1"/>
                </a:solidFill>
              </a:rPr>
              <a:t> </a:t>
            </a:r>
            <a:r>
              <a:rPr lang="pt-BR" sz="3200" b="1" dirty="0" smtClean="0">
                <a:solidFill>
                  <a:schemeClr val="bg1"/>
                </a:solidFill>
              </a:rPr>
              <a:t>      seu Carisma, Missão, Valores, etc</a:t>
            </a:r>
            <a:r>
              <a:rPr lang="pt-BR" sz="3200" b="1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 </a:t>
            </a:r>
            <a:r>
              <a:rPr lang="pt-BR" sz="3200" b="1" dirty="0" smtClean="0">
                <a:solidFill>
                  <a:schemeClr val="bg1"/>
                </a:solidFill>
              </a:rPr>
              <a:t>      Com isso, renovar e reforçar dialeticamente sua</a:t>
            </a:r>
          </a:p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 </a:t>
            </a:r>
            <a:r>
              <a:rPr lang="pt-BR" sz="3200" b="1" dirty="0" smtClean="0">
                <a:solidFill>
                  <a:schemeClr val="bg1"/>
                </a:solidFill>
              </a:rPr>
              <a:t>      IDENTIDADE INSTITUCIONAL.</a:t>
            </a:r>
            <a:endParaRPr lang="pt-BR" sz="3200" b="1" dirty="0" smtClean="0">
              <a:solidFill>
                <a:schemeClr val="bg1"/>
              </a:solidFill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971600" y="3789040"/>
            <a:ext cx="7200800" cy="2062103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pt-BR" sz="3200" b="1" dirty="0" smtClean="0">
                <a:solidFill>
                  <a:schemeClr val="bg1"/>
                </a:solidFill>
              </a:rPr>
              <a:t>É isso que nos permite “sair de trás do balcão” (</a:t>
            </a:r>
            <a:r>
              <a:rPr lang="pt-BR" sz="3200" b="1" dirty="0" err="1" smtClean="0">
                <a:solidFill>
                  <a:schemeClr val="bg1"/>
                </a:solidFill>
              </a:rPr>
              <a:t>Outeiral</a:t>
            </a:r>
            <a:r>
              <a:rPr lang="pt-BR" sz="3200" b="1" dirty="0" smtClean="0">
                <a:solidFill>
                  <a:schemeClr val="bg1"/>
                </a:solidFill>
              </a:rPr>
              <a:t>) </a:t>
            </a:r>
          </a:p>
          <a:p>
            <a:pPr marL="342900" indent="-342900" algn="ctr"/>
            <a:r>
              <a:rPr lang="pt-BR" sz="3200" b="1" dirty="0" smtClean="0">
                <a:solidFill>
                  <a:schemeClr val="bg1"/>
                </a:solidFill>
              </a:rPr>
              <a:t>e trabalhar na perspectiva do verdadeiro “cliente” (Bologna).</a:t>
            </a:r>
            <a:endParaRPr lang="pt-BR" sz="32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67544" y="2636912"/>
            <a:ext cx="8208912" cy="646331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pt-BR" sz="3600" b="1" dirty="0" smtClean="0">
                <a:solidFill>
                  <a:schemeClr val="bg1"/>
                </a:solidFill>
              </a:rPr>
              <a:t>DESAFIOS PARA O GRUPO ESCOLASRIO</a:t>
            </a:r>
            <a:endParaRPr lang="pt-BR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79512" y="188640"/>
            <a:ext cx="8784976" cy="1200329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pt-BR" sz="2400" b="1" dirty="0" smtClean="0">
                <a:solidFill>
                  <a:schemeClr val="bg1"/>
                </a:solidFill>
              </a:rPr>
              <a:t>1 – Educação das Famílias e “para a Família”: </a:t>
            </a:r>
            <a:r>
              <a:rPr lang="pt-BR" sz="2400" b="1" i="1" dirty="0" smtClean="0">
                <a:solidFill>
                  <a:schemeClr val="bg1"/>
                </a:solidFill>
              </a:rPr>
              <a:t>Pouco poderemos com os Alunos, se as  Famílias não se matricularem nas nossas          Escolas – </a:t>
            </a:r>
            <a:r>
              <a:rPr lang="pt-BR" sz="2400" b="1" i="1" dirty="0" err="1" smtClean="0">
                <a:solidFill>
                  <a:schemeClr val="bg1"/>
                </a:solidFill>
              </a:rPr>
              <a:t>Outeiral</a:t>
            </a:r>
            <a:endParaRPr lang="pt-BR" sz="2400" b="1" i="1" dirty="0">
              <a:solidFill>
                <a:schemeClr val="bg1"/>
              </a:solidFill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683568" y="1700808"/>
            <a:ext cx="8244408" cy="2554545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Promover a FORMAÇÃO dos Gestores que participam do Grupo, no sentido de aprenderem e/ou compartilharem  saberes sobre a FAMÍLIA contemporânea e como trazê-la para a Escola.</a:t>
            </a:r>
            <a:endParaRPr lang="pt-BR" sz="3200" b="1" i="1" dirty="0">
              <a:solidFill>
                <a:schemeClr val="bg1"/>
              </a:solidFill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79512" y="4581128"/>
            <a:ext cx="8244408" cy="2062103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Promover a FORMAÇÃO de Alunos, Professores e Pais interessados em “ensinar” os nossos Jovens Alunos, Pais e Professores a </a:t>
            </a:r>
            <a:r>
              <a:rPr lang="pt-BR" sz="3200" b="1" dirty="0" smtClean="0">
                <a:solidFill>
                  <a:schemeClr val="bg1"/>
                </a:solidFill>
              </a:rPr>
              <a:t>assumir e/ou lidar com as </a:t>
            </a:r>
            <a:r>
              <a:rPr lang="pt-BR" sz="3200" b="1" dirty="0" smtClean="0">
                <a:solidFill>
                  <a:schemeClr val="bg1"/>
                </a:solidFill>
              </a:rPr>
              <a:t>funções parentais.</a:t>
            </a:r>
            <a:endParaRPr lang="pt-BR" sz="32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23528" y="332656"/>
            <a:ext cx="7416824" cy="830997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pt-BR" sz="2400" b="1" dirty="0" smtClean="0">
                <a:solidFill>
                  <a:schemeClr val="bg1"/>
                </a:solidFill>
              </a:rPr>
              <a:t>2 – Formação Continuada de Professores, Funcionários e Gestores na perspectiva dessas mudanças.</a:t>
            </a:r>
            <a:endParaRPr lang="pt-BR" sz="2400" b="1" dirty="0">
              <a:solidFill>
                <a:schemeClr val="bg1"/>
              </a:solidFill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475656" y="1556792"/>
            <a:ext cx="7452320" cy="1077218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Manter a promoção das Jornadas, com o enfoque proposto (vem aí o </a:t>
            </a:r>
            <a:r>
              <a:rPr lang="pt-BR" sz="3200" b="1" dirty="0" err="1" smtClean="0">
                <a:solidFill>
                  <a:schemeClr val="bg1"/>
                </a:solidFill>
              </a:rPr>
              <a:t>Nóvoa</a:t>
            </a:r>
            <a:r>
              <a:rPr lang="pt-BR" sz="3200" b="1" dirty="0" smtClean="0">
                <a:solidFill>
                  <a:schemeClr val="bg1"/>
                </a:solidFill>
              </a:rPr>
              <a:t>...).</a:t>
            </a:r>
            <a:endParaRPr lang="pt-BR" sz="3200" b="1" i="1" dirty="0">
              <a:solidFill>
                <a:schemeClr val="bg1"/>
              </a:solidFill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23528" y="2924944"/>
            <a:ext cx="7200800" cy="156966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Promover “minijornadas” para trocas de experiências entre grupos de escolas com diferentes tipos de proximidade.</a:t>
            </a:r>
            <a:endParaRPr lang="pt-BR" sz="3200" b="1" i="1" dirty="0">
              <a:solidFill>
                <a:schemeClr val="bg1"/>
              </a:solidFill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763688" y="4797152"/>
            <a:ext cx="7200800" cy="156966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Iniciar estudos para racionalizar um espaço virtual de troca de materiais, experiências, dúvidas, etc.</a:t>
            </a:r>
            <a:endParaRPr lang="pt-BR" sz="32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51520" y="260648"/>
            <a:ext cx="8568952" cy="830997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pt-BR" sz="2400" b="1" i="1" dirty="0" smtClean="0">
                <a:solidFill>
                  <a:schemeClr val="bg1"/>
                </a:solidFill>
              </a:rPr>
              <a:t>3 – Colocar o espaço-tempo da Escola como lugar das trocas de saberes da Comunidade (</a:t>
            </a:r>
            <a:r>
              <a:rPr lang="pt-BR" sz="2400" b="1" i="1" dirty="0" err="1" smtClean="0">
                <a:solidFill>
                  <a:schemeClr val="bg1"/>
                </a:solidFill>
              </a:rPr>
              <a:t>Drucker</a:t>
            </a:r>
            <a:r>
              <a:rPr lang="pt-BR" sz="2400" b="1" i="1" dirty="0" smtClean="0">
                <a:solidFill>
                  <a:schemeClr val="bg1"/>
                </a:solidFill>
              </a:rPr>
              <a:t>).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51520" y="1484784"/>
            <a:ext cx="8568952" cy="2554545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Promover Encontros para troca de experiências (“como se faz”): Monitorias de Alunos, APM e Grupos de Pais, Grêmios, Associação de Ex-Alunos, Convênios com o bairro, Projetos Sociais, Espaços de manifestações diversas, etc.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51520" y="4725144"/>
            <a:ext cx="8568952" cy="156966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Retomar a participação dos Alunos, através de suas Representações, em “reuniões paralelas” às </a:t>
            </a:r>
            <a:r>
              <a:rPr lang="pt-BR" sz="3200" b="1" dirty="0" smtClean="0">
                <a:solidFill>
                  <a:schemeClr val="bg1"/>
                </a:solidFill>
              </a:rPr>
              <a:t>Assembleias </a:t>
            </a:r>
            <a:r>
              <a:rPr lang="pt-BR" sz="3200" b="1" dirty="0" smtClean="0">
                <a:solidFill>
                  <a:schemeClr val="bg1"/>
                </a:solidFill>
              </a:rPr>
              <a:t>do Grupo </a:t>
            </a:r>
            <a:r>
              <a:rPr lang="pt-BR" sz="3200" b="1" dirty="0" err="1" smtClean="0">
                <a:solidFill>
                  <a:schemeClr val="bg1"/>
                </a:solidFill>
              </a:rPr>
              <a:t>EscolasRio</a:t>
            </a:r>
            <a:r>
              <a:rPr lang="pt-BR" sz="3200" b="1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79512" y="188640"/>
            <a:ext cx="8352928" cy="830997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pt-BR" sz="2400" b="1" dirty="0" smtClean="0">
                <a:solidFill>
                  <a:schemeClr val="bg1"/>
                </a:solidFill>
              </a:rPr>
              <a:t>4 – </a:t>
            </a:r>
            <a:r>
              <a:rPr lang="pt-BR" sz="2400" b="1" dirty="0" err="1" smtClean="0">
                <a:solidFill>
                  <a:schemeClr val="bg1"/>
                </a:solidFill>
              </a:rPr>
              <a:t>Publicizar</a:t>
            </a:r>
            <a:r>
              <a:rPr lang="pt-BR" sz="2400" b="1" dirty="0" smtClean="0">
                <a:solidFill>
                  <a:schemeClr val="bg1"/>
                </a:solidFill>
              </a:rPr>
              <a:t> o que é e o que faz, relacionando com seu Carisma, Missão, Valores, etc.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51520" y="1484784"/>
            <a:ext cx="8568952" cy="1077218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Promover estudos para a Formação dos Gestores na perspectiva da Comunicação Institucional.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51520" y="2924944"/>
            <a:ext cx="8568952" cy="3046988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Capacitar-se no sentido de ser “espaço de comunicação”: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pt-BR" sz="3200" b="1" dirty="0">
                <a:solidFill>
                  <a:schemeClr val="bg1"/>
                </a:solidFill>
              </a:rPr>
              <a:t> </a:t>
            </a:r>
            <a:r>
              <a:rPr lang="pt-BR" sz="3200" b="1" dirty="0" smtClean="0">
                <a:solidFill>
                  <a:schemeClr val="bg1"/>
                </a:solidFill>
              </a:rPr>
              <a:t>site/portal,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pt-BR" sz="3200" b="1" dirty="0">
                <a:solidFill>
                  <a:schemeClr val="bg1"/>
                </a:solidFill>
              </a:rPr>
              <a:t> </a:t>
            </a:r>
            <a:r>
              <a:rPr lang="pt-BR" sz="3200" b="1" dirty="0" smtClean="0">
                <a:solidFill>
                  <a:schemeClr val="bg1"/>
                </a:solidFill>
              </a:rPr>
              <a:t>espaço na imprensa,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pt-BR" sz="3200" b="1" dirty="0">
                <a:solidFill>
                  <a:schemeClr val="bg1"/>
                </a:solidFill>
              </a:rPr>
              <a:t> </a:t>
            </a:r>
            <a:r>
              <a:rPr lang="pt-BR" sz="3200" b="1" dirty="0" smtClean="0">
                <a:solidFill>
                  <a:schemeClr val="bg1"/>
                </a:solidFill>
              </a:rPr>
              <a:t>manifestações públicas,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pt-BR" sz="3200" b="1" dirty="0">
                <a:solidFill>
                  <a:schemeClr val="bg1"/>
                </a:solidFill>
              </a:rPr>
              <a:t> </a:t>
            </a:r>
            <a:r>
              <a:rPr lang="pt-BR" sz="3200" b="1" dirty="0" smtClean="0">
                <a:solidFill>
                  <a:schemeClr val="bg1"/>
                </a:solidFill>
              </a:rPr>
              <a:t>etc.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23528" y="332656"/>
            <a:ext cx="2592288" cy="584775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Concluindo ...</a:t>
            </a:r>
          </a:p>
        </p:txBody>
      </p:sp>
      <p:sp>
        <p:nvSpPr>
          <p:cNvPr id="3" name="CaixaDeTexto 2"/>
          <p:cNvSpPr txBox="1">
            <a:spLocks noChangeArrowheads="1"/>
          </p:cNvSpPr>
          <p:nvPr/>
        </p:nvSpPr>
        <p:spPr bwMode="auto">
          <a:xfrm>
            <a:off x="251520" y="2492896"/>
            <a:ext cx="2232248" cy="584775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32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MEMÓRIA</a:t>
            </a:r>
          </a:p>
        </p:txBody>
      </p:sp>
      <p:sp>
        <p:nvSpPr>
          <p:cNvPr id="4" name="CaixaDeTexto 3"/>
          <p:cNvSpPr txBox="1">
            <a:spLocks noChangeArrowheads="1"/>
          </p:cNvSpPr>
          <p:nvPr/>
        </p:nvSpPr>
        <p:spPr bwMode="auto">
          <a:xfrm>
            <a:off x="6660232" y="2492896"/>
            <a:ext cx="2217986" cy="584775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32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PROJETO</a:t>
            </a:r>
          </a:p>
        </p:txBody>
      </p:sp>
      <p:cxnSp>
        <p:nvCxnSpPr>
          <p:cNvPr id="5" name="Conector reto 4"/>
          <p:cNvCxnSpPr>
            <a:stCxn id="3" idx="3"/>
            <a:endCxn id="4" idx="1"/>
          </p:cNvCxnSpPr>
          <p:nvPr/>
        </p:nvCxnSpPr>
        <p:spPr>
          <a:xfrm>
            <a:off x="2483768" y="2785284"/>
            <a:ext cx="41764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Explosão 1 5"/>
          <p:cNvSpPr/>
          <p:nvPr/>
        </p:nvSpPr>
        <p:spPr>
          <a:xfrm>
            <a:off x="3635896" y="2276872"/>
            <a:ext cx="2088232" cy="1080120"/>
          </a:xfrm>
          <a:prstGeom prst="irregularSeal1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VIDA</a:t>
            </a:r>
            <a:endParaRPr lang="pt-BR" sz="3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CaixaDeTexto 6"/>
          <p:cNvSpPr txBox="1">
            <a:spLocks noChangeArrowheads="1"/>
          </p:cNvSpPr>
          <p:nvPr/>
        </p:nvSpPr>
        <p:spPr bwMode="auto">
          <a:xfrm>
            <a:off x="3203848" y="4509120"/>
            <a:ext cx="2952328" cy="584775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IDENTIDADE(S)</a:t>
            </a:r>
            <a:endParaRPr lang="pt-BR" sz="3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Seta para baixo 7"/>
          <p:cNvSpPr/>
          <p:nvPr/>
        </p:nvSpPr>
        <p:spPr>
          <a:xfrm>
            <a:off x="4499992" y="3501008"/>
            <a:ext cx="360040" cy="864096"/>
          </a:xfrm>
          <a:prstGeom prst="downArrow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0" y="332656"/>
            <a:ext cx="9143999" cy="2062103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BR" sz="3200" b="1" dirty="0" smtClean="0">
                <a:solidFill>
                  <a:schemeClr val="bg1"/>
                </a:solidFill>
              </a:rPr>
              <a:t>A ordem </a:t>
            </a:r>
            <a:r>
              <a:rPr lang="pt-BR" sz="3200" b="1" dirty="0">
                <a:solidFill>
                  <a:schemeClr val="bg1"/>
                </a:solidFill>
              </a:rPr>
              <a:t>temporal e a </a:t>
            </a:r>
            <a:r>
              <a:rPr lang="pt-BR" sz="3200" b="1" dirty="0" smtClean="0">
                <a:solidFill>
                  <a:schemeClr val="bg1"/>
                </a:solidFill>
              </a:rPr>
              <a:t>ordem espacial não são propriedades </a:t>
            </a:r>
            <a:r>
              <a:rPr lang="pt-BR" sz="3200" b="1" dirty="0" smtClean="0">
                <a:solidFill>
                  <a:schemeClr val="bg1"/>
                </a:solidFill>
              </a:rPr>
              <a:t> naturais </a:t>
            </a:r>
            <a:r>
              <a:rPr lang="pt-BR" sz="3200" b="1" dirty="0" smtClean="0">
                <a:solidFill>
                  <a:schemeClr val="bg1"/>
                </a:solidFill>
              </a:rPr>
              <a:t>dos indivíduos </a:t>
            </a:r>
            <a:r>
              <a:rPr lang="pt-BR" sz="3200" b="1" dirty="0">
                <a:solidFill>
                  <a:schemeClr val="bg1"/>
                </a:solidFill>
              </a:rPr>
              <a:t>e dos grupos, mas </a:t>
            </a:r>
            <a:r>
              <a:rPr lang="pt-BR" sz="3200" b="1" u="sng" dirty="0" smtClean="0">
                <a:solidFill>
                  <a:schemeClr val="bg1"/>
                </a:solidFill>
              </a:rPr>
              <a:t>algo </a:t>
            </a:r>
            <a:r>
              <a:rPr lang="pt-BR" sz="3200" b="1" u="sng" dirty="0">
                <a:solidFill>
                  <a:schemeClr val="bg1"/>
                </a:solidFill>
              </a:rPr>
              <a:t>a ser </a:t>
            </a:r>
            <a:r>
              <a:rPr lang="pt-BR" sz="3200" b="1" u="sng" dirty="0" smtClean="0">
                <a:solidFill>
                  <a:schemeClr val="bg1"/>
                </a:solidFill>
              </a:rPr>
              <a:t> e</a:t>
            </a:r>
            <a:r>
              <a:rPr lang="pt-BR" sz="3200" b="1" i="1" u="sng" dirty="0" smtClean="0">
                <a:solidFill>
                  <a:schemeClr val="bg1"/>
                </a:solidFill>
              </a:rPr>
              <a:t>xperimentado</a:t>
            </a:r>
            <a:r>
              <a:rPr lang="pt-BR" sz="3200" b="1" u="sng" dirty="0" smtClean="0">
                <a:solidFill>
                  <a:schemeClr val="bg1"/>
                </a:solidFill>
              </a:rPr>
              <a:t> </a:t>
            </a:r>
            <a:r>
              <a:rPr lang="pt-BR" sz="3200" b="1" u="sng" dirty="0">
                <a:solidFill>
                  <a:schemeClr val="bg1"/>
                </a:solidFill>
              </a:rPr>
              <a:t>através da cultura </a:t>
            </a:r>
            <a:r>
              <a:rPr lang="pt-BR" sz="3200" b="1" dirty="0" smtClean="0">
                <a:solidFill>
                  <a:schemeClr val="bg1"/>
                </a:solidFill>
              </a:rPr>
              <a:t>e</a:t>
            </a:r>
            <a:r>
              <a:rPr lang="pt-BR" sz="3200" b="1" dirty="0">
                <a:solidFill>
                  <a:schemeClr val="bg1"/>
                </a:solidFill>
              </a:rPr>
              <a:t>, portanto</a:t>
            </a:r>
            <a:r>
              <a:rPr lang="pt-BR" sz="3200" b="1" dirty="0" smtClean="0">
                <a:solidFill>
                  <a:schemeClr val="bg1"/>
                </a:solidFill>
              </a:rPr>
              <a:t>, a</a:t>
            </a:r>
            <a:r>
              <a:rPr lang="pt-BR" sz="3200" b="1" u="sng" dirty="0" smtClean="0">
                <a:solidFill>
                  <a:schemeClr val="bg1"/>
                </a:solidFill>
              </a:rPr>
              <a:t>lgo </a:t>
            </a:r>
            <a:r>
              <a:rPr lang="pt-BR" sz="3200" b="1" u="sng" dirty="0">
                <a:solidFill>
                  <a:schemeClr val="bg1"/>
                </a:solidFill>
              </a:rPr>
              <a:t>que pode ser aprendido</a:t>
            </a:r>
            <a:r>
              <a:rPr lang="pt-BR" sz="3200" b="1" dirty="0" smtClean="0">
                <a:solidFill>
                  <a:schemeClr val="bg1"/>
                </a:solidFill>
              </a:rPr>
              <a:t>.</a:t>
            </a:r>
            <a:endParaRPr lang="pt-BR" sz="3200" b="1" dirty="0">
              <a:solidFill>
                <a:schemeClr val="bg1"/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4932040" y="2708920"/>
            <a:ext cx="4211960" cy="4031873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pt-BR" sz="3200" b="1" dirty="0" smtClean="0">
                <a:solidFill>
                  <a:schemeClr val="bg1"/>
                </a:solidFill>
              </a:rPr>
              <a:t>Para isso, necessitamos de </a:t>
            </a:r>
            <a:r>
              <a:rPr lang="pt-BR" sz="3200" b="1" u="sng" dirty="0" smtClean="0">
                <a:solidFill>
                  <a:schemeClr val="bg1"/>
                </a:solidFill>
              </a:rPr>
              <a:t>estruturas e mecanismos </a:t>
            </a:r>
            <a:r>
              <a:rPr lang="pt-BR" sz="3200" b="1" u="sng" dirty="0" smtClean="0">
                <a:solidFill>
                  <a:schemeClr val="bg1"/>
                </a:solidFill>
              </a:rPr>
              <a:t> </a:t>
            </a:r>
            <a:r>
              <a:rPr lang="pt-BR" sz="3200" b="1" dirty="0" smtClean="0">
                <a:solidFill>
                  <a:schemeClr val="bg1"/>
                </a:solidFill>
              </a:rPr>
              <a:t>capazes </a:t>
            </a:r>
            <a:r>
              <a:rPr lang="pt-BR" sz="3200" b="1" dirty="0" smtClean="0">
                <a:solidFill>
                  <a:schemeClr val="bg1"/>
                </a:solidFill>
              </a:rPr>
              <a:t>de fazer emergir  este modo de ler as </a:t>
            </a:r>
          </a:p>
          <a:p>
            <a:r>
              <a:rPr lang="pt-BR" sz="3200" b="1" dirty="0" smtClean="0">
                <a:solidFill>
                  <a:schemeClr val="bg1"/>
                </a:solidFill>
              </a:rPr>
              <a:t>experiências  como memória e projeto, pois...</a:t>
            </a:r>
            <a:endParaRPr lang="pt-BR" sz="3200" b="1" dirty="0">
              <a:solidFill>
                <a:schemeClr val="bg1"/>
              </a:solidFill>
            </a:endParaRPr>
          </a:p>
        </p:txBody>
      </p:sp>
      <p:pic>
        <p:nvPicPr>
          <p:cNvPr id="8194" name="Picture 2" descr="http://t1.gstatic.com/images?q=tbn:ANd9GcRP3TD8FcB6m7YLiUYI8MQCsAndayRaSyYwqQrIdzJvbrhVNDfNs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429000"/>
            <a:ext cx="3475087" cy="260296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>
            <a:spLocks noChangeArrowheads="1"/>
          </p:cNvSpPr>
          <p:nvPr/>
        </p:nvSpPr>
        <p:spPr bwMode="auto">
          <a:xfrm>
            <a:off x="214313" y="285750"/>
            <a:ext cx="8606159" cy="1077218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32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 NARRATIVA DE VIDA: </a:t>
            </a:r>
          </a:p>
          <a:p>
            <a:pPr algn="ctr"/>
            <a:r>
              <a:rPr lang="pt-BR" sz="32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 história das pessoas e das instituições</a:t>
            </a:r>
          </a:p>
        </p:txBody>
      </p:sp>
      <p:sp>
        <p:nvSpPr>
          <p:cNvPr id="3" name="CaixaDeTexto 2"/>
          <p:cNvSpPr txBox="1">
            <a:spLocks noChangeArrowheads="1"/>
          </p:cNvSpPr>
          <p:nvPr/>
        </p:nvSpPr>
        <p:spPr bwMode="auto">
          <a:xfrm>
            <a:off x="251520" y="2492896"/>
            <a:ext cx="2232248" cy="584775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32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MEMÓRIA</a:t>
            </a:r>
          </a:p>
        </p:txBody>
      </p:sp>
      <p:sp>
        <p:nvSpPr>
          <p:cNvPr id="4" name="CaixaDeTexto 3"/>
          <p:cNvSpPr txBox="1">
            <a:spLocks noChangeArrowheads="1"/>
          </p:cNvSpPr>
          <p:nvPr/>
        </p:nvSpPr>
        <p:spPr bwMode="auto">
          <a:xfrm>
            <a:off x="6660232" y="2492896"/>
            <a:ext cx="2217986" cy="584775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32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PROJETO</a:t>
            </a:r>
          </a:p>
        </p:txBody>
      </p:sp>
      <p:cxnSp>
        <p:nvCxnSpPr>
          <p:cNvPr id="9" name="Conector reto 8"/>
          <p:cNvCxnSpPr>
            <a:stCxn id="3" idx="3"/>
            <a:endCxn id="4" idx="1"/>
          </p:cNvCxnSpPr>
          <p:nvPr/>
        </p:nvCxnSpPr>
        <p:spPr>
          <a:xfrm>
            <a:off x="2483768" y="2785284"/>
            <a:ext cx="41764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xplosão 1 10"/>
          <p:cNvSpPr/>
          <p:nvPr/>
        </p:nvSpPr>
        <p:spPr>
          <a:xfrm>
            <a:off x="3635896" y="2276872"/>
            <a:ext cx="2088232" cy="1080120"/>
          </a:xfrm>
          <a:prstGeom prst="irregularSeal1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VIDA</a:t>
            </a:r>
            <a:endParaRPr lang="pt-BR" sz="3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" name="CaixaDeTexto 21"/>
          <p:cNvSpPr txBox="1">
            <a:spLocks noChangeArrowheads="1"/>
          </p:cNvSpPr>
          <p:nvPr/>
        </p:nvSpPr>
        <p:spPr bwMode="auto">
          <a:xfrm>
            <a:off x="3203848" y="4509120"/>
            <a:ext cx="2952328" cy="584775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IDENTIDADE(S)</a:t>
            </a:r>
            <a:endParaRPr lang="pt-BR" sz="3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Seta para baixo 22"/>
          <p:cNvSpPr/>
          <p:nvPr/>
        </p:nvSpPr>
        <p:spPr>
          <a:xfrm>
            <a:off x="4499992" y="3501008"/>
            <a:ext cx="360040" cy="864096"/>
          </a:xfrm>
          <a:prstGeom prst="downArrow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CaixaDeTexto 23"/>
          <p:cNvSpPr txBox="1">
            <a:spLocks noChangeArrowheads="1"/>
          </p:cNvSpPr>
          <p:nvPr/>
        </p:nvSpPr>
        <p:spPr bwMode="auto">
          <a:xfrm>
            <a:off x="0" y="6021288"/>
            <a:ext cx="9144000" cy="584775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Quem somos, para nós mesmos e para OS OUTROS?</a:t>
            </a:r>
            <a:endParaRPr lang="pt-BR" sz="3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5" name="Seta para baixo 24"/>
          <p:cNvSpPr/>
          <p:nvPr/>
        </p:nvSpPr>
        <p:spPr>
          <a:xfrm>
            <a:off x="4499992" y="5301208"/>
            <a:ext cx="360040" cy="576064"/>
          </a:xfrm>
          <a:prstGeom prst="downArrow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0"/>
            <a:ext cx="7308304" cy="4031873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 vinculação </a:t>
            </a:r>
            <a:endParaRPr lang="pt-BR" sz="32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MEMÓRIA-IDENTIDADE-PROJETO</a:t>
            </a:r>
          </a:p>
          <a:p>
            <a:pPr algn="just"/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se </a:t>
            </a:r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expressa </a:t>
            </a:r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pt-BR" sz="3200" b="1" u="sng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nos </a:t>
            </a:r>
            <a:r>
              <a:rPr lang="pt-BR" sz="3200" b="1" u="sng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conteúdos, </a:t>
            </a:r>
          </a:p>
          <a:p>
            <a:pPr algn="just"/>
            <a:r>
              <a:rPr lang="pt-BR" sz="3200" b="1" u="sng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nas relações interpessoais, </a:t>
            </a:r>
          </a:p>
          <a:p>
            <a:pPr algn="just"/>
            <a:r>
              <a:rPr lang="pt-BR" sz="3200" b="1" u="sng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nas estruturas de poder, </a:t>
            </a:r>
          </a:p>
          <a:p>
            <a:pPr algn="just"/>
            <a:r>
              <a:rPr lang="pt-BR" sz="3200" b="1" u="sng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nos símbolos, </a:t>
            </a:r>
          </a:p>
          <a:p>
            <a:pPr algn="just"/>
            <a:r>
              <a:rPr lang="pt-BR" sz="3200" b="1" u="sng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nos rituais e nos gestos, </a:t>
            </a:r>
          </a:p>
          <a:p>
            <a:pPr algn="just"/>
            <a:r>
              <a:rPr lang="pt-BR" sz="3200" b="1" u="sng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etc</a:t>
            </a:r>
            <a:r>
              <a:rPr lang="pt-BR" sz="3200" b="1" u="sng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pt-BR" sz="3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4788024" y="1841242"/>
            <a:ext cx="4355976" cy="5016758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Importância das “novas” funções gestoras:</a:t>
            </a:r>
          </a:p>
          <a:p>
            <a:pPr>
              <a:buFont typeface="Wingdings" pitchFamily="2" charset="2"/>
              <a:buChar char="ü"/>
            </a:pPr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</a:t>
            </a:r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lém </a:t>
            </a:r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de planejar,</a:t>
            </a:r>
          </a:p>
          <a:p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  desenvolver, controlar</a:t>
            </a:r>
          </a:p>
          <a:p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  e avaliar,</a:t>
            </a:r>
          </a:p>
          <a:p>
            <a:pPr>
              <a:buFont typeface="Wingdings" pitchFamily="2" charset="2"/>
              <a:buChar char="ü"/>
            </a:pPr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Mediar relações,</a:t>
            </a:r>
          </a:p>
          <a:p>
            <a:pPr>
              <a:buFont typeface="Wingdings" pitchFamily="2" charset="2"/>
              <a:buChar char="ü"/>
            </a:pPr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Articular grupos,</a:t>
            </a:r>
          </a:p>
          <a:p>
            <a:pPr>
              <a:buFont typeface="Wingdings" pitchFamily="2" charset="2"/>
              <a:buChar char="ü"/>
            </a:pPr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Coordenar processos,</a:t>
            </a:r>
          </a:p>
          <a:p>
            <a:pPr>
              <a:buFont typeface="Wingdings" pitchFamily="2" charset="2"/>
              <a:buChar char="ü"/>
            </a:pPr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Promover a</a:t>
            </a:r>
          </a:p>
          <a:p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               FORMAÇÃO.</a:t>
            </a:r>
            <a:endParaRPr lang="pt-BR" sz="3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170" name="Picture 2" descr="http://t1.gstatic.com/images?q=tbn:ANd9GcRlE5AQMfdzSlOQTfM45__d6-1n4opR_-Jh8MG5P0I9DwC1z7u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717032"/>
            <a:ext cx="2160240" cy="280247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0" y="0"/>
            <a:ext cx="9144000" cy="1077218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Embora o quadro pareça negro, é importante perceber a dialética que toda instituição incorpora: </a:t>
            </a:r>
            <a:endParaRPr lang="pt-BR" sz="32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51520" y="1484784"/>
            <a:ext cx="4139952" cy="4524315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1) ao </a:t>
            </a:r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lado das traições ao carisma, há as constantes buscas por </a:t>
            </a:r>
            <a:r>
              <a:rPr lang="pt-BR" sz="3200" b="1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resgatar o estado nascente</a:t>
            </a:r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. Fala-se em </a:t>
            </a:r>
            <a:r>
              <a:rPr lang="pt-BR" sz="3200" b="1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refundação de instituições e grupos</a:t>
            </a:r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; discutem-se as </a:t>
            </a:r>
            <a:r>
              <a:rPr lang="pt-BR" sz="3200" b="1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relações entre casais</a:t>
            </a:r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... 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788024" y="1484784"/>
            <a:ext cx="4139952" cy="2062103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2) </a:t>
            </a:r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 </a:t>
            </a:r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instituição institui, isto é, ela nos estrutura como pessoas e como grupo.</a:t>
            </a:r>
            <a:endParaRPr lang="pt-BR" sz="3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3645024"/>
            <a:ext cx="3024336" cy="3037838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0" y="0"/>
            <a:ext cx="9144000" cy="4031873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Este processo não ocorre por movimentos estanques, já que ele perpassa todas as práticas institucionais em todos os seus momentos. </a:t>
            </a:r>
            <a:endParaRPr lang="pt-BR" sz="32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Daí</a:t>
            </a:r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, a importância de </a:t>
            </a:r>
            <a:endParaRPr lang="pt-BR" sz="32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pt-BR" sz="3200" b="1" u="sng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colocar </a:t>
            </a:r>
            <a:r>
              <a:rPr lang="pt-BR" sz="3200" b="1" u="sng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em destaque </a:t>
            </a:r>
            <a:endParaRPr lang="pt-BR" sz="3200" b="1" u="sng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pt-BR" sz="3200" b="1" u="sng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tudo </a:t>
            </a:r>
            <a:r>
              <a:rPr lang="pt-BR" sz="3200" b="1" u="sng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aquilo que ajuda a resgatar o estado nascente, criando momentos próprios para esse resgate </a:t>
            </a:r>
            <a:endParaRPr lang="pt-BR" sz="3200" b="1" u="sng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pt-BR" sz="3200" b="1" u="sng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 para </a:t>
            </a:r>
            <a:r>
              <a:rPr lang="pt-BR" sz="3200" b="1" u="sng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seu reforço</a:t>
            </a:r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4077072"/>
            <a:ext cx="2987824" cy="2614346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0" y="0"/>
            <a:ext cx="9143999" cy="1077218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Um dos </a:t>
            </a:r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momentos próprios para isso é o </a:t>
            </a:r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trabalho de </a:t>
            </a:r>
            <a:r>
              <a:rPr lang="pt-BR" sz="3200" b="1" u="sng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Avaliação e Planejamento</a:t>
            </a:r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das nossas </a:t>
            </a:r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atividades.</a:t>
            </a:r>
            <a:endParaRPr lang="pt-BR" sz="3200" b="1" u="sng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0" y="1340768"/>
            <a:ext cx="9144000" cy="353943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Nesses momentos, seria de bom tom revisitar as ideias fundamentais do estado nascente das nossas instituições e avaliar nossas atividades e desempenhos, perguntando-nos: </a:t>
            </a:r>
          </a:p>
          <a:p>
            <a:pPr algn="ctr"/>
            <a:r>
              <a:rPr lang="pt-BR" sz="3200" b="1" u="sng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Até que ponto essas atividades, pessoas e grupos ajudaram e ajudam a manter vivo </a:t>
            </a:r>
          </a:p>
          <a:p>
            <a:pPr algn="ctr"/>
            <a:r>
              <a:rPr lang="pt-BR" sz="3200" b="1" u="sng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 nosso estado nascente?</a:t>
            </a:r>
            <a:endParaRPr lang="pt-BR" sz="3200" b="1" u="sng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468313" y="333375"/>
            <a:ext cx="8207375" cy="6001643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 </a:t>
            </a:r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mesmo movimento deve ser priorizado ao planejar os períodos vindouros: </a:t>
            </a:r>
            <a:endParaRPr lang="pt-BR" sz="32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pt-BR" sz="3200" b="1" u="sng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Até </a:t>
            </a:r>
            <a:r>
              <a:rPr lang="pt-BR" sz="3200" b="1" u="sng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que ponto isso que estamos planejando encontra-se em linha de coerência </a:t>
            </a:r>
            <a:endParaRPr lang="pt-BR" sz="3200" b="1" u="sng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pt-BR" sz="3200" b="1" u="sng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com </a:t>
            </a:r>
            <a:r>
              <a:rPr lang="pt-BR" sz="3200" b="1" u="sng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aquilo a que nos propusemos </a:t>
            </a:r>
            <a:endParaRPr lang="pt-BR" sz="3200" b="1" u="sng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pt-BR" sz="3200" b="1" u="sng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desde </a:t>
            </a:r>
            <a:r>
              <a:rPr lang="pt-BR" sz="3200" b="1" u="sng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nosso estado nascente? </a:t>
            </a:r>
          </a:p>
          <a:p>
            <a:pPr algn="ctr"/>
            <a:endParaRPr lang="pt-BR" sz="32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É </a:t>
            </a:r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 revisita ao carisma original e </a:t>
            </a:r>
            <a:r>
              <a:rPr lang="pt-BR" sz="3200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originante</a:t>
            </a:r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que nos permite, inclusive, </a:t>
            </a:r>
            <a:endParaRPr lang="pt-BR" sz="32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pt-BR" sz="3200" b="1" u="sng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modificá-lo </a:t>
            </a:r>
            <a:r>
              <a:rPr lang="pt-BR" sz="3200" b="1" u="sng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para melhor atender </a:t>
            </a:r>
            <a:endParaRPr lang="pt-BR" sz="3200" b="1" u="sng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pt-BR" sz="3200" b="1" u="sng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às </a:t>
            </a:r>
            <a:r>
              <a:rPr lang="pt-BR" sz="3200" b="1" u="sng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necessidades dos tempos, </a:t>
            </a:r>
            <a:endParaRPr lang="pt-BR" sz="3200" b="1" u="sng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pt-BR" sz="3200" b="1" u="sng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sem </a:t>
            </a:r>
            <a:r>
              <a:rPr lang="pt-BR" sz="3200" b="1" u="sng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traí-lo...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3.bp.blogspot.com/_vfcwXK3VMWA/SvA9o5OlAAI/AAAAAAAABDg/DfXhdd-CKzs/s400/celebra%C3%A7%C3%A3o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3990975"/>
            <a:ext cx="3810000" cy="28670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4031873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 outro </a:t>
            </a:r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momento </a:t>
            </a:r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de </a:t>
            </a:r>
            <a:r>
              <a:rPr lang="pt-BR" sz="3200" b="1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resgatar o estado nascente</a:t>
            </a:r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é através das </a:t>
            </a:r>
            <a:r>
              <a:rPr lang="pt-BR" sz="3200" b="1" u="sng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Celebrações</a:t>
            </a:r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, próprias do </a:t>
            </a:r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humano, </a:t>
            </a:r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 entre </a:t>
            </a:r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as quais </a:t>
            </a:r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colocam-se momentos </a:t>
            </a:r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em </a:t>
            </a:r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que buscamos esse resgate. </a:t>
            </a:r>
            <a:endParaRPr lang="pt-BR" sz="32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Na </a:t>
            </a:r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vida </a:t>
            </a:r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institucionalizada</a:t>
            </a:r>
            <a:r>
              <a:rPr lang="pt-BR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, isso ocorre pela </a:t>
            </a:r>
            <a:endParaRPr lang="pt-BR" sz="32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pt-BR" sz="3200" b="1" i="1" u="sng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memória</a:t>
            </a:r>
            <a:r>
              <a:rPr lang="pt-BR" sz="3200" b="1" u="sng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pt-BR" sz="3200" b="1" u="sng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dos eventos significativos </a:t>
            </a:r>
            <a:r>
              <a:rPr lang="pt-BR" sz="3200" b="1" u="sng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pPr algn="ctr"/>
            <a:r>
              <a:rPr lang="pt-BR" sz="3200" b="1" u="sng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que </a:t>
            </a:r>
            <a:r>
              <a:rPr lang="pt-BR" sz="3200" b="1" u="sng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tornam presentes os sentimentos e emoções vivenciados na época </a:t>
            </a:r>
            <a:r>
              <a:rPr lang="pt-BR" sz="3200" b="1" u="sng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do “estado nascente”.</a:t>
            </a:r>
            <a:endParaRPr lang="pt-BR" sz="3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3707904" y="6488668"/>
            <a:ext cx="1656184" cy="36933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3347864" y="4077072"/>
            <a:ext cx="244827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endParaRPr lang="pt-BR" dirty="0" smtClean="0"/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619672" y="548680"/>
            <a:ext cx="5760640" cy="2062103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 quê e como vamos celebrar, em nosso próximo Encontro, </a:t>
            </a:r>
            <a:endParaRPr lang="pt-BR" sz="32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que será o último </a:t>
            </a:r>
          </a:p>
          <a:p>
            <a:pPr algn="ctr"/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do </a:t>
            </a:r>
            <a:r>
              <a:rPr lang="pt-BR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ano de 2012?</a:t>
            </a:r>
            <a:endParaRPr lang="pt-BR" sz="3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64" name="Picture 40" descr="http://www.escolasrio.com.br/_img/jorn_ped_2012/DSC_72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97152"/>
            <a:ext cx="2807296" cy="210547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1070" name="Picture 46" descr="http://www.escolasrio.com.br/_img/jorn_ped_2012/DSC_76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2852936"/>
            <a:ext cx="3600400" cy="240626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1099" name="Picture 75" descr="http://www.escolasrio.com.br/_img/jorn_ped_2012/DSC_74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4668636"/>
            <a:ext cx="3275856" cy="218936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t0.gstatic.com/images?q=tbn:ANd9GcShoSBrqz0ZoVkgB2zv_3F0nYMujfJR_n9Y3bDA-3keZTxjTTrTo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764704"/>
            <a:ext cx="2511797" cy="155679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3" name="Picture 2" descr="http://t1.gstatic.com/images?q=tbn:ANd9GcSPdXv-GMXS-hyw5h0WKzmC4lDmooMyiGHZNPpbMucJ-GI6b2l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260648"/>
            <a:ext cx="2317998" cy="29735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4" name="Picture 4" descr="http://t3.gstatic.com/images?q=tbn:ANd9GcQTTI_DtKlEaaqbRiwtulYvrtbxmfuRONKV__EnNF0VX2-MAk8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2780928"/>
            <a:ext cx="3012965" cy="216024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5" name="Picture 6" descr="http://t1.gstatic.com/images?q=tbn:ANd9GcTpn9bt1LLavQoXzvX4QHbe8X-77uDd2eyP6M21oZuM1QXu4sic0Q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60648"/>
            <a:ext cx="2232273" cy="315352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6" name="Picture 12" descr="http://www.sinapse.com.br/sinapse/img/folheteria/0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293096"/>
            <a:ext cx="2483768" cy="174022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7" name="Picture 14" descr="Foto: 04.jpg&#10;Criada em : 7/10/2009 19:44:41&#10;Tamanho : 2714 bytes&#10;Dimensões : 96 X 72 pixel&#10;Foto nº: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48264" y="3933056"/>
            <a:ext cx="1691680" cy="126876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8" name="Picture 16" descr="Foto: 34.jpg&#10;Criada em : 7/10/2009 19:44:43&#10;Tamanho : 3322 bytes&#10;Dimensões : 96 X 72 pixel&#10;Foto nº: 3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32040" y="5633864"/>
            <a:ext cx="1632181" cy="1224136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9" name="Picture 18" descr="Foto: DSCF0002.jpg&#10;Criada em : 7/10/2009 19:45:08&#10;Tamanho : 2103 bytes&#10;Dimensões : 96 X 72 pixel&#10;Foto nº: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87824" y="5373216"/>
            <a:ext cx="1080120" cy="81009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>
            <a:spLocks noChangeArrowheads="1"/>
          </p:cNvSpPr>
          <p:nvPr/>
        </p:nvSpPr>
        <p:spPr bwMode="auto">
          <a:xfrm>
            <a:off x="2627784" y="836712"/>
            <a:ext cx="3888432" cy="707886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40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MEMÓRIA</a:t>
            </a: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132856"/>
            <a:ext cx="3866829" cy="3910276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0" y="1052736"/>
            <a:ext cx="9144000" cy="5262979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pt-BR" sz="2800" b="1" dirty="0" smtClean="0">
                <a:solidFill>
                  <a:schemeClr val="bg1"/>
                </a:solidFill>
              </a:rPr>
              <a:t>Alunos dos Grêmios das Escolas. Ansiedade diante da nova LDB.</a:t>
            </a:r>
          </a:p>
          <a:p>
            <a:pPr marL="342900" indent="-342900"/>
            <a:r>
              <a:rPr lang="pt-BR" sz="2800" b="1" dirty="0" smtClean="0">
                <a:solidFill>
                  <a:schemeClr val="bg1"/>
                </a:solidFill>
              </a:rPr>
              <a:t>A preparação para a Primeira Jornada Pedagógica – 2000 – Lino de Macedo – Colégio </a:t>
            </a:r>
            <a:r>
              <a:rPr lang="pt-BR" sz="2800" b="1" dirty="0" err="1" smtClean="0">
                <a:solidFill>
                  <a:schemeClr val="bg1"/>
                </a:solidFill>
              </a:rPr>
              <a:t>Zaccaria</a:t>
            </a:r>
            <a:r>
              <a:rPr lang="pt-BR" sz="2800" b="1" dirty="0" smtClean="0">
                <a:solidFill>
                  <a:schemeClr val="bg1"/>
                </a:solidFill>
              </a:rPr>
              <a:t>. </a:t>
            </a:r>
          </a:p>
          <a:p>
            <a:pPr marL="342900" indent="-342900"/>
            <a:r>
              <a:rPr lang="pt-BR" sz="2800" b="1" dirty="0" smtClean="0">
                <a:solidFill>
                  <a:schemeClr val="bg1"/>
                </a:solidFill>
              </a:rPr>
              <a:t>Supervisão do Bologna, durante um ano inteiro.</a:t>
            </a:r>
          </a:p>
          <a:p>
            <a:pPr marL="342900" indent="-342900"/>
            <a:r>
              <a:rPr lang="pt-BR" sz="2800" b="1" dirty="0" smtClean="0">
                <a:solidFill>
                  <a:schemeClr val="bg1"/>
                </a:solidFill>
              </a:rPr>
              <a:t>Todas as Jornadas, com um caráter de exigência de participação de todos.</a:t>
            </a:r>
          </a:p>
          <a:p>
            <a:pPr marL="342900" indent="-342900"/>
            <a:r>
              <a:rPr lang="pt-BR" sz="2800" b="1" dirty="0" smtClean="0">
                <a:solidFill>
                  <a:schemeClr val="bg1"/>
                </a:solidFill>
              </a:rPr>
              <a:t>Jornada no Colégio Santa Marcelina. </a:t>
            </a:r>
          </a:p>
          <a:p>
            <a:pPr marL="342900" indent="-342900"/>
            <a:r>
              <a:rPr lang="pt-BR" sz="2800" b="1" dirty="0" smtClean="0">
                <a:solidFill>
                  <a:schemeClr val="bg1"/>
                </a:solidFill>
              </a:rPr>
              <a:t>Jornada na Escola SESC.</a:t>
            </a:r>
          </a:p>
          <a:p>
            <a:pPr marL="342900" indent="-342900"/>
            <a:r>
              <a:rPr lang="pt-BR" sz="2800" b="1" dirty="0" smtClean="0">
                <a:solidFill>
                  <a:schemeClr val="bg1"/>
                </a:solidFill>
              </a:rPr>
              <a:t>Criatividade e empenho na preparação das Jornadas.</a:t>
            </a:r>
          </a:p>
          <a:p>
            <a:pPr marL="342900" indent="-342900"/>
            <a:r>
              <a:rPr lang="pt-BR" sz="2800" b="1" dirty="0" smtClean="0">
                <a:solidFill>
                  <a:schemeClr val="bg1"/>
                </a:solidFill>
              </a:rPr>
              <a:t>Reuniões com troca de experiências do cotidiano de nossas escolas, para nos ajudarem a refletir.</a:t>
            </a:r>
          </a:p>
        </p:txBody>
      </p:sp>
      <p:sp>
        <p:nvSpPr>
          <p:cNvPr id="3" name="CaixaDeTexto 2"/>
          <p:cNvSpPr txBox="1">
            <a:spLocks noChangeArrowheads="1"/>
          </p:cNvSpPr>
          <p:nvPr/>
        </p:nvSpPr>
        <p:spPr bwMode="auto">
          <a:xfrm>
            <a:off x="179512" y="188640"/>
            <a:ext cx="1944216" cy="707886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40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FAZER</a:t>
            </a:r>
            <a:endParaRPr lang="pt-BR" sz="40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>
            <a:spLocks noChangeArrowheads="1"/>
          </p:cNvSpPr>
          <p:nvPr/>
        </p:nvSpPr>
        <p:spPr bwMode="auto">
          <a:xfrm>
            <a:off x="179512" y="188640"/>
            <a:ext cx="1944216" cy="707886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40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FAZER</a:t>
            </a:r>
            <a:endParaRPr lang="pt-BR" sz="40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0" y="980728"/>
            <a:ext cx="9144000" cy="5693866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342900" indent="-342900"/>
            <a:r>
              <a:rPr lang="pt-BR" sz="2800" b="1" dirty="0" smtClean="0">
                <a:solidFill>
                  <a:schemeClr val="bg1"/>
                </a:solidFill>
              </a:rPr>
              <a:t>Curso do Cesar Ibrahim.</a:t>
            </a:r>
          </a:p>
          <a:p>
            <a:pPr marL="342900" indent="-342900"/>
            <a:r>
              <a:rPr lang="pt-BR" sz="2800" b="1" dirty="0" smtClean="0">
                <a:solidFill>
                  <a:schemeClr val="bg1"/>
                </a:solidFill>
              </a:rPr>
              <a:t>Crise da gripe suína: o que fazer?</a:t>
            </a:r>
          </a:p>
          <a:p>
            <a:pPr marL="342900" indent="-342900"/>
            <a:r>
              <a:rPr lang="pt-BR" sz="2800" b="1" dirty="0" smtClean="0">
                <a:solidFill>
                  <a:schemeClr val="bg1"/>
                </a:solidFill>
              </a:rPr>
              <a:t>Discussão com o CEE sobre a questão dos 200 dias letivos.</a:t>
            </a:r>
          </a:p>
          <a:p>
            <a:pPr marL="342900" indent="-342900"/>
            <a:r>
              <a:rPr lang="pt-BR" sz="2800" b="1" dirty="0" smtClean="0">
                <a:solidFill>
                  <a:schemeClr val="bg1"/>
                </a:solidFill>
              </a:rPr>
              <a:t>Formação de 3 </a:t>
            </a:r>
            <a:r>
              <a:rPr lang="pt-BR" sz="2800" b="1" dirty="0" err="1" smtClean="0">
                <a:solidFill>
                  <a:schemeClr val="bg1"/>
                </a:solidFill>
              </a:rPr>
              <a:t>GTs</a:t>
            </a:r>
            <a:r>
              <a:rPr lang="pt-BR" sz="2800" b="1" dirty="0" smtClean="0">
                <a:solidFill>
                  <a:schemeClr val="bg1"/>
                </a:solidFill>
              </a:rPr>
              <a:t>: GT Vestibular (continua), GT de </a:t>
            </a:r>
            <a:r>
              <a:rPr lang="pt-BR" sz="2800" b="1" dirty="0" err="1" smtClean="0">
                <a:solidFill>
                  <a:schemeClr val="bg1"/>
                </a:solidFill>
              </a:rPr>
              <a:t>Letividade</a:t>
            </a:r>
            <a:r>
              <a:rPr lang="pt-BR" sz="2800" b="1" dirty="0" smtClean="0">
                <a:solidFill>
                  <a:schemeClr val="bg1"/>
                </a:solidFill>
              </a:rPr>
              <a:t> (força do grupo), GT Inclusão.</a:t>
            </a:r>
          </a:p>
          <a:p>
            <a:pPr marL="342900" indent="-342900"/>
            <a:r>
              <a:rPr lang="pt-BR" sz="2800" b="1" dirty="0" smtClean="0">
                <a:solidFill>
                  <a:schemeClr val="bg1"/>
                </a:solidFill>
              </a:rPr>
              <a:t>Iniciativas concretas para a Formação nossa e de quem trabalha(</a:t>
            </a:r>
            <a:r>
              <a:rPr lang="pt-BR" sz="2800" b="1" dirty="0" err="1" smtClean="0">
                <a:solidFill>
                  <a:schemeClr val="bg1"/>
                </a:solidFill>
              </a:rPr>
              <a:t>va</a:t>
            </a:r>
            <a:r>
              <a:rPr lang="pt-BR" sz="2800" b="1" dirty="0" smtClean="0">
                <a:solidFill>
                  <a:schemeClr val="bg1"/>
                </a:solidFill>
              </a:rPr>
              <a:t>) conosco.</a:t>
            </a:r>
          </a:p>
          <a:p>
            <a:pPr marL="342900" indent="-342900"/>
            <a:r>
              <a:rPr lang="pt-BR" sz="2800" b="1" dirty="0" smtClean="0">
                <a:solidFill>
                  <a:schemeClr val="bg1"/>
                </a:solidFill>
              </a:rPr>
              <a:t>Tomada de posição relevante diante de questões de política educacional.</a:t>
            </a:r>
          </a:p>
          <a:p>
            <a:pPr marL="342900" indent="-342900"/>
            <a:r>
              <a:rPr lang="pt-BR" sz="2800" b="1" dirty="0" smtClean="0">
                <a:solidFill>
                  <a:schemeClr val="bg1"/>
                </a:solidFill>
              </a:rPr>
              <a:t>Reestruturação do Site. Criação da logomarca, feita por um Aluno, na época da criação do Grupo.</a:t>
            </a:r>
          </a:p>
          <a:p>
            <a:pPr marL="342900" indent="-342900"/>
            <a:r>
              <a:rPr lang="pt-BR" sz="2800" b="1" dirty="0" smtClean="0">
                <a:solidFill>
                  <a:schemeClr val="bg1"/>
                </a:solidFill>
              </a:rPr>
              <a:t>Integração de alunos em algumas atividades interescolares. Grupo de Crisma / Bar </a:t>
            </a:r>
            <a:r>
              <a:rPr lang="pt-BR" sz="2800" b="1" dirty="0" err="1" smtClean="0">
                <a:solidFill>
                  <a:schemeClr val="bg1"/>
                </a:solidFill>
              </a:rPr>
              <a:t>Mitzvah</a:t>
            </a:r>
            <a:r>
              <a:rPr lang="pt-BR" sz="2800" b="1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0" y="1052736"/>
            <a:ext cx="9144000" cy="5693866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pt-BR" sz="2800" b="1" dirty="0" smtClean="0">
                <a:solidFill>
                  <a:schemeClr val="bg1"/>
                </a:solidFill>
              </a:rPr>
              <a:t>Formação do grupo enquanto grupo– os laços que foram se constituindo naturalmente. Fortalecimento até o registro formal.</a:t>
            </a:r>
          </a:p>
          <a:p>
            <a:pPr marL="342900" indent="-342900"/>
            <a:r>
              <a:rPr lang="pt-BR" sz="2800" b="1" dirty="0" smtClean="0">
                <a:solidFill>
                  <a:schemeClr val="bg1"/>
                </a:solidFill>
              </a:rPr>
              <a:t>Troca entre as pessoas. Conhecimento mútuo.</a:t>
            </a:r>
          </a:p>
          <a:p>
            <a:pPr marL="342900" indent="-342900"/>
            <a:r>
              <a:rPr lang="pt-BR" sz="2800" b="1" dirty="0" smtClean="0">
                <a:solidFill>
                  <a:schemeClr val="bg1"/>
                </a:solidFill>
              </a:rPr>
              <a:t>Troca entre pares. Parceria.</a:t>
            </a:r>
          </a:p>
          <a:p>
            <a:pPr marL="342900" indent="-342900"/>
            <a:r>
              <a:rPr lang="pt-BR" sz="2800" b="1" dirty="0" smtClean="0">
                <a:solidFill>
                  <a:schemeClr val="bg1"/>
                </a:solidFill>
              </a:rPr>
              <a:t>Convivência saudável na complexidade dessas diferenças. </a:t>
            </a:r>
          </a:p>
          <a:p>
            <a:pPr marL="342900" indent="-342900"/>
            <a:r>
              <a:rPr lang="pt-BR" sz="2800" b="1" dirty="0" smtClean="0">
                <a:solidFill>
                  <a:schemeClr val="bg1"/>
                </a:solidFill>
              </a:rPr>
              <a:t>Ter a quem recorrer, diante da solidão do trabalho da Direção de escola (“não sou só eu”).</a:t>
            </a:r>
          </a:p>
          <a:p>
            <a:pPr marL="342900" indent="-342900"/>
            <a:r>
              <a:rPr lang="pt-BR" sz="2800" b="1" dirty="0" smtClean="0">
                <a:solidFill>
                  <a:schemeClr val="bg1"/>
                </a:solidFill>
              </a:rPr>
              <a:t>Sentimento de ausência em relação a escolas que não participam conosco.</a:t>
            </a:r>
          </a:p>
          <a:p>
            <a:pPr marL="342900" indent="-342900"/>
            <a:r>
              <a:rPr lang="pt-BR" sz="2800" b="1" dirty="0" smtClean="0">
                <a:solidFill>
                  <a:schemeClr val="bg1"/>
                </a:solidFill>
              </a:rPr>
              <a:t>Participação de alguns membros que pouco faltam, partilham e compartilham.</a:t>
            </a:r>
          </a:p>
          <a:p>
            <a:pPr marL="342900" indent="-342900"/>
            <a:endParaRPr lang="pt-BR" sz="2800" b="1" dirty="0" smtClean="0">
              <a:solidFill>
                <a:schemeClr val="bg1"/>
              </a:solidFill>
            </a:endParaRPr>
          </a:p>
        </p:txBody>
      </p:sp>
      <p:sp>
        <p:nvSpPr>
          <p:cNvPr id="8" name="CaixaDeTexto 7"/>
          <p:cNvSpPr txBox="1">
            <a:spLocks noChangeArrowheads="1"/>
          </p:cNvSpPr>
          <p:nvPr/>
        </p:nvSpPr>
        <p:spPr bwMode="auto">
          <a:xfrm>
            <a:off x="179512" y="188640"/>
            <a:ext cx="2448272" cy="707886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40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CONVIVER</a:t>
            </a:r>
            <a:endParaRPr lang="pt-BR" sz="40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0" y="1052736"/>
            <a:ext cx="9144000" cy="5509200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Grupo de “Educadores em dúvida” diante da LDB, contagiados pelos alunos. </a:t>
            </a:r>
          </a:p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Olhar coletivo, de grupo, e não de escolas juntadas. </a:t>
            </a:r>
          </a:p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Consciência da importância do grupo. </a:t>
            </a:r>
          </a:p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Pensamento em unidade. </a:t>
            </a:r>
          </a:p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Respeito entre as diferenças desses “pares”, segmentos, credos, etc.</a:t>
            </a:r>
          </a:p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Reunião pelo que une, e não pelo que “separa”. </a:t>
            </a:r>
          </a:p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Confiança mútua em situações concretas.</a:t>
            </a:r>
          </a:p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Convite pessoal para a participação. </a:t>
            </a:r>
          </a:p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Alcance por todo o Rio de Janeiro.</a:t>
            </a:r>
            <a:endParaRPr lang="pt-BR" sz="3200" b="1" dirty="0">
              <a:solidFill>
                <a:schemeClr val="bg1"/>
              </a:solidFill>
            </a:endParaRPr>
          </a:p>
        </p:txBody>
      </p:sp>
      <p:sp>
        <p:nvSpPr>
          <p:cNvPr id="4" name="CaixaDeTexto 3"/>
          <p:cNvSpPr txBox="1">
            <a:spLocks noChangeArrowheads="1"/>
          </p:cNvSpPr>
          <p:nvPr/>
        </p:nvSpPr>
        <p:spPr bwMode="auto">
          <a:xfrm>
            <a:off x="179512" y="188640"/>
            <a:ext cx="1728192" cy="707886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40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SER</a:t>
            </a:r>
            <a:endParaRPr lang="pt-BR" sz="40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0" y="1052736"/>
            <a:ext cx="9144000" cy="5509200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pt-BR" sz="3200" b="1" dirty="0" smtClean="0">
                <a:solidFill>
                  <a:schemeClr val="bg1"/>
                </a:solidFill>
              </a:rPr>
              <a:t>Thelma </a:t>
            </a:r>
            <a:r>
              <a:rPr lang="pt-BR" sz="3200" b="1" dirty="0" err="1" smtClean="0">
                <a:solidFill>
                  <a:schemeClr val="bg1"/>
                </a:solidFill>
              </a:rPr>
              <a:t>Polon</a:t>
            </a:r>
            <a:r>
              <a:rPr lang="pt-BR" sz="3200" b="1" dirty="0" smtClean="0">
                <a:solidFill>
                  <a:schemeClr val="bg1"/>
                </a:solidFill>
              </a:rPr>
              <a:t>, Braga, Luíza, Mª Inês </a:t>
            </a:r>
            <a:r>
              <a:rPr lang="pt-BR" sz="3200" b="1" dirty="0" err="1" smtClean="0">
                <a:solidFill>
                  <a:schemeClr val="bg1"/>
                </a:solidFill>
              </a:rPr>
              <a:t>Delorme</a:t>
            </a:r>
            <a:r>
              <a:rPr lang="pt-BR" sz="3200" b="1" dirty="0" smtClean="0">
                <a:solidFill>
                  <a:schemeClr val="bg1"/>
                </a:solidFill>
              </a:rPr>
              <a:t>, Lea Tiriba, Alba </a:t>
            </a:r>
            <a:r>
              <a:rPr lang="pt-BR" sz="3200" b="1" dirty="0" err="1" smtClean="0">
                <a:solidFill>
                  <a:schemeClr val="bg1"/>
                </a:solidFill>
              </a:rPr>
              <a:t>Zaluar</a:t>
            </a:r>
            <a:r>
              <a:rPr lang="pt-BR" sz="3200" b="1" dirty="0" smtClean="0">
                <a:solidFill>
                  <a:schemeClr val="bg1"/>
                </a:solidFill>
              </a:rPr>
              <a:t>, Lourdes </a:t>
            </a:r>
            <a:r>
              <a:rPr lang="pt-BR" sz="3200" b="1" dirty="0" err="1" smtClean="0">
                <a:solidFill>
                  <a:schemeClr val="bg1"/>
                </a:solidFill>
              </a:rPr>
              <a:t>Tura</a:t>
            </a:r>
            <a:r>
              <a:rPr lang="pt-BR" sz="3200" b="1" dirty="0" smtClean="0">
                <a:solidFill>
                  <a:schemeClr val="bg1"/>
                </a:solidFill>
              </a:rPr>
              <a:t>, Cesar Ibrahim, Maria Luiza Teixeira, </a:t>
            </a:r>
            <a:r>
              <a:rPr lang="pt-BR" sz="3200" b="1" dirty="0" err="1" smtClean="0">
                <a:solidFill>
                  <a:schemeClr val="bg1"/>
                </a:solidFill>
              </a:rPr>
              <a:t>Gaudencio</a:t>
            </a:r>
            <a:r>
              <a:rPr lang="pt-BR" sz="3200" b="1" dirty="0" smtClean="0">
                <a:solidFill>
                  <a:schemeClr val="bg1"/>
                </a:solidFill>
              </a:rPr>
              <a:t> </a:t>
            </a:r>
            <a:r>
              <a:rPr lang="pt-BR" sz="3200" b="1" dirty="0" err="1" smtClean="0">
                <a:solidFill>
                  <a:schemeClr val="bg1"/>
                </a:solidFill>
              </a:rPr>
              <a:t>Frigotto</a:t>
            </a:r>
            <a:r>
              <a:rPr lang="pt-BR" sz="3200" b="1" dirty="0" smtClean="0">
                <a:solidFill>
                  <a:schemeClr val="bg1"/>
                </a:solidFill>
              </a:rPr>
              <a:t>, </a:t>
            </a:r>
            <a:r>
              <a:rPr lang="pt-BR" sz="3200" b="1" dirty="0" err="1" smtClean="0">
                <a:solidFill>
                  <a:schemeClr val="bg1"/>
                </a:solidFill>
              </a:rPr>
              <a:t>Helô</a:t>
            </a:r>
            <a:r>
              <a:rPr lang="pt-BR" sz="3200" b="1" dirty="0" smtClean="0">
                <a:solidFill>
                  <a:schemeClr val="bg1"/>
                </a:solidFill>
              </a:rPr>
              <a:t> Padilha, Yves de La </a:t>
            </a:r>
            <a:r>
              <a:rPr lang="pt-BR" sz="3200" b="1" dirty="0" err="1" smtClean="0">
                <a:solidFill>
                  <a:schemeClr val="bg1"/>
                </a:solidFill>
              </a:rPr>
              <a:t>Taille</a:t>
            </a:r>
            <a:r>
              <a:rPr lang="pt-BR" sz="3200" b="1" dirty="0" smtClean="0">
                <a:solidFill>
                  <a:schemeClr val="bg1"/>
                </a:solidFill>
              </a:rPr>
              <a:t>, Luiz Alberto de Freitas, Luiz Carlos Menezes, Madalena Freire, Emilia do CEAT, Joel </a:t>
            </a:r>
            <a:r>
              <a:rPr lang="pt-BR" sz="3200" b="1" dirty="0" err="1" smtClean="0">
                <a:solidFill>
                  <a:schemeClr val="bg1"/>
                </a:solidFill>
              </a:rPr>
              <a:t>Birman</a:t>
            </a:r>
            <a:r>
              <a:rPr lang="pt-BR" sz="3200" b="1" dirty="0" smtClean="0">
                <a:solidFill>
                  <a:schemeClr val="bg1"/>
                </a:solidFill>
              </a:rPr>
              <a:t>, </a:t>
            </a:r>
            <a:r>
              <a:rPr lang="pt-BR" sz="3200" b="1" dirty="0" err="1" smtClean="0">
                <a:solidFill>
                  <a:schemeClr val="bg1"/>
                </a:solidFill>
              </a:rPr>
              <a:t>Rosalia</a:t>
            </a:r>
            <a:r>
              <a:rPr lang="pt-BR" sz="3200" b="1" dirty="0" smtClean="0">
                <a:solidFill>
                  <a:schemeClr val="bg1"/>
                </a:solidFill>
              </a:rPr>
              <a:t> Duarte, Marta Maia, Sergio Maia, Sandra </a:t>
            </a:r>
            <a:r>
              <a:rPr lang="pt-BR" sz="3200" b="1" dirty="0" err="1" smtClean="0">
                <a:solidFill>
                  <a:schemeClr val="bg1"/>
                </a:solidFill>
              </a:rPr>
              <a:t>Calvet</a:t>
            </a:r>
            <a:r>
              <a:rPr lang="pt-BR" sz="3200" b="1" dirty="0" smtClean="0">
                <a:solidFill>
                  <a:schemeClr val="bg1"/>
                </a:solidFill>
              </a:rPr>
              <a:t>, Pedro </a:t>
            </a:r>
            <a:r>
              <a:rPr lang="pt-BR" sz="3200" b="1" dirty="0" err="1" smtClean="0">
                <a:solidFill>
                  <a:schemeClr val="bg1"/>
                </a:solidFill>
              </a:rPr>
              <a:t>Flexa</a:t>
            </a:r>
            <a:r>
              <a:rPr lang="pt-BR" sz="3200" b="1" dirty="0" smtClean="0">
                <a:solidFill>
                  <a:schemeClr val="bg1"/>
                </a:solidFill>
              </a:rPr>
              <a:t> Ribeiro, Inês Veiga, </a:t>
            </a:r>
            <a:r>
              <a:rPr lang="pt-BR" sz="3200" b="1" dirty="0" err="1" smtClean="0">
                <a:solidFill>
                  <a:schemeClr val="bg1"/>
                </a:solidFill>
              </a:rPr>
              <a:t>Katia</a:t>
            </a:r>
            <a:r>
              <a:rPr lang="pt-BR" sz="3200" b="1" dirty="0" smtClean="0">
                <a:solidFill>
                  <a:schemeClr val="bg1"/>
                </a:solidFill>
              </a:rPr>
              <a:t>, Artur Motta, as Diretorias em geral, as Equipes das Escolas que nos recebem (delicadeza, sentimento de pertencer a cada casa, disponibilidade).</a:t>
            </a:r>
            <a:endParaRPr lang="pt-BR" sz="3200" b="1" dirty="0">
              <a:solidFill>
                <a:schemeClr val="bg1"/>
              </a:solidFill>
            </a:endParaRPr>
          </a:p>
        </p:txBody>
      </p:sp>
      <p:sp>
        <p:nvSpPr>
          <p:cNvPr id="6" name="CaixaDeTexto 5"/>
          <p:cNvSpPr txBox="1">
            <a:spLocks noChangeArrowheads="1"/>
          </p:cNvSpPr>
          <p:nvPr/>
        </p:nvSpPr>
        <p:spPr bwMode="auto">
          <a:xfrm>
            <a:off x="179512" y="188640"/>
            <a:ext cx="2376264" cy="707886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40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PESSOAS</a:t>
            </a:r>
            <a:endParaRPr lang="pt-BR" sz="40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1801</Words>
  <Application>Microsoft Office PowerPoint</Application>
  <PresentationFormat>Apresentação na tela (4:3)</PresentationFormat>
  <Paragraphs>207</Paragraphs>
  <Slides>37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37</vt:i4>
      </vt:variant>
    </vt:vector>
  </HeadingPairs>
  <TitlesOfParts>
    <vt:vector size="38" baseType="lpstr">
      <vt:lpstr>Tema do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Artur</dc:creator>
  <cp:lastModifiedBy>Artur</cp:lastModifiedBy>
  <cp:revision>18</cp:revision>
  <dcterms:created xsi:type="dcterms:W3CDTF">2012-11-03T11:12:48Z</dcterms:created>
  <dcterms:modified xsi:type="dcterms:W3CDTF">2012-11-03T14:07:02Z</dcterms:modified>
</cp:coreProperties>
</file>