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Default Extension="jpg" ContentType="image/jpe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Lst>
  <p:sldIdLst>
    <p:sldId id="256" r:id="rId2"/>
    <p:sldId id="257" r:id="rId3"/>
    <p:sldId id="258" r:id="rId4"/>
    <p:sldId id="259" r:id="rId5"/>
    <p:sldId id="260" r:id="rId6"/>
    <p:sldId id="261" r:id="rId7"/>
    <p:sldId id="262" r:id="rId8"/>
    <p:sldId id="263" r:id="rId9"/>
    <p:sldId id="264" r:id="rId10"/>
    <p:sldId id="265" r:id="rId11"/>
    <p:sldId id="266" r:id="rId12"/>
    <p:sldId id="267" r:id="rId13"/>
    <p:sldId id="273" r:id="rId14"/>
    <p:sldId id="274" r:id="rId15"/>
    <p:sldId id="276" r:id="rId16"/>
    <p:sldId id="275" r:id="rId17"/>
    <p:sldId id="269" r:id="rId18"/>
    <p:sldId id="270" r:id="rId19"/>
    <p:sldId id="271" r:id="rId20"/>
    <p:sldId id="272" r:id="rId21"/>
  </p:sldIdLst>
  <p:sldSz cx="9144000" cy="6858000" type="screen4x3"/>
  <p:notesSz cx="6858000" cy="9144000"/>
  <p:defaultTextStyle>
    <a:defPPr>
      <a:defRPr lang="pt-B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65" d="100"/>
          <a:sy n="65" d="100"/>
        </p:scale>
        <p:origin x="-894" y="-102"/>
      </p:cViewPr>
      <p:guideLst>
        <p:guide orient="horz" pos="2160"/>
        <p:guide pos="2880"/>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Slide de título">
    <p:spTree>
      <p:nvGrpSpPr>
        <p:cNvPr id="1" name=""/>
        <p:cNvGrpSpPr/>
        <p:nvPr/>
      </p:nvGrpSpPr>
      <p:grpSpPr>
        <a:xfrm>
          <a:off x="0" y="0"/>
          <a:ext cx="0" cy="0"/>
          <a:chOff x="0" y="0"/>
          <a:chExt cx="0" cy="0"/>
        </a:xfrm>
      </p:grpSpPr>
      <p:sp>
        <p:nvSpPr>
          <p:cNvPr id="7" name="Conector reto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29" name="Título 28"/>
          <p:cNvSpPr>
            <a:spLocks noGrp="1"/>
          </p:cNvSpPr>
          <p:nvPr>
            <p:ph type="ctrTitle"/>
          </p:nvPr>
        </p:nvSpPr>
        <p:spPr>
          <a:xfrm>
            <a:off x="381000" y="4853411"/>
            <a:ext cx="8458200" cy="1222375"/>
          </a:xfrm>
        </p:spPr>
        <p:txBody>
          <a:bodyPr anchor="t"/>
          <a:lstStyle/>
          <a:p>
            <a:r>
              <a:rPr kumimoji="0" lang="pt-BR" smtClean="0"/>
              <a:t>Clique para editar o título mestre</a:t>
            </a:r>
            <a:endParaRPr kumimoji="0" lang="en-US"/>
          </a:p>
        </p:txBody>
      </p:sp>
      <p:sp>
        <p:nvSpPr>
          <p:cNvPr id="9" name="Subtítulo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pt-BR" smtClean="0"/>
              <a:t>Clique para editar o estilo do subtítulo mestre</a:t>
            </a:r>
            <a:endParaRPr kumimoji="0" lang="en-US"/>
          </a:p>
        </p:txBody>
      </p:sp>
      <p:sp>
        <p:nvSpPr>
          <p:cNvPr id="16" name="Espaço Reservado para Data 15"/>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2" name="Espaço Reservado para Rodapé 1"/>
          <p:cNvSpPr>
            <a:spLocks noGrp="1"/>
          </p:cNvSpPr>
          <p:nvPr>
            <p:ph type="ftr" sz="quarter" idx="11"/>
          </p:nvPr>
        </p:nvSpPr>
        <p:spPr/>
        <p:txBody>
          <a:bodyPr/>
          <a:lstStyle/>
          <a:p>
            <a:endParaRPr lang="pt-BR" dirty="0"/>
          </a:p>
        </p:txBody>
      </p:sp>
      <p:sp>
        <p:nvSpPr>
          <p:cNvPr id="15" name="Espaço Reservado para Número de Slide 14"/>
          <p:cNvSpPr>
            <a:spLocks noGrp="1"/>
          </p:cNvSpPr>
          <p:nvPr>
            <p:ph type="sldNum" sz="quarter" idx="12"/>
          </p:nvPr>
        </p:nvSpPr>
        <p:spPr>
          <a:xfrm>
            <a:off x="8229600" y="6473952"/>
            <a:ext cx="758952" cy="246888"/>
          </a:xfrm>
        </p:spPr>
        <p:txBody>
          <a:bodyPr/>
          <a:lstStyle/>
          <a:p>
            <a:fld id="{27E50C6F-C728-422A-8FD2-E0A2A2B8DAC2}" type="slidenum">
              <a:rPr lang="pt-BR" smtClean="0"/>
              <a:t>‹nº›</a:t>
            </a:fld>
            <a:endParaRPr lang="pt-BR"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ítulo e texto vertical">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p:txBody>
          <a:bodyPr vert="eaVer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27E50C6F-C728-422A-8FD2-E0A2A2B8DAC2}" type="slidenum">
              <a:rPr lang="pt-BR" smtClean="0"/>
              <a:t>‹nº›</a:t>
            </a:fld>
            <a:endParaRPr lang="pt-BR"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Título e texto verticais">
    <p:spTree>
      <p:nvGrpSpPr>
        <p:cNvPr id="1" name=""/>
        <p:cNvGrpSpPr/>
        <p:nvPr/>
      </p:nvGrpSpPr>
      <p:grpSpPr>
        <a:xfrm>
          <a:off x="0" y="0"/>
          <a:ext cx="0" cy="0"/>
          <a:chOff x="0" y="0"/>
          <a:chExt cx="0" cy="0"/>
        </a:xfrm>
      </p:grpSpPr>
      <p:sp>
        <p:nvSpPr>
          <p:cNvPr id="2" name="Título Vertical 1"/>
          <p:cNvSpPr>
            <a:spLocks noGrp="1"/>
          </p:cNvSpPr>
          <p:nvPr>
            <p:ph type="title" orient="vert"/>
          </p:nvPr>
        </p:nvSpPr>
        <p:spPr>
          <a:xfrm>
            <a:off x="6858000" y="549276"/>
            <a:ext cx="1828800" cy="5851525"/>
          </a:xfrm>
        </p:spPr>
        <p:txBody>
          <a:bodyPr vert="eaVert"/>
          <a:lstStyle/>
          <a:p>
            <a:r>
              <a:rPr kumimoji="0" lang="pt-BR" smtClean="0"/>
              <a:t>Clique para editar o título mestre</a:t>
            </a:r>
            <a:endParaRPr kumimoji="0" lang="en-US"/>
          </a:p>
        </p:txBody>
      </p:sp>
      <p:sp>
        <p:nvSpPr>
          <p:cNvPr id="3" name="Espaço Reservado para Texto Vertical 2"/>
          <p:cNvSpPr>
            <a:spLocks noGrp="1"/>
          </p:cNvSpPr>
          <p:nvPr>
            <p:ph type="body" orient="vert" idx="1"/>
          </p:nvPr>
        </p:nvSpPr>
        <p:spPr>
          <a:xfrm>
            <a:off x="457200" y="549276"/>
            <a:ext cx="6248400" cy="5851525"/>
          </a:xfrm>
        </p:spPr>
        <p:txBody>
          <a:bodyPr vert="eaVert"/>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4" name="Espaço Reservado para Data 3"/>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27E50C6F-C728-422A-8FD2-E0A2A2B8DAC2}" type="slidenum">
              <a:rPr lang="pt-BR" smtClean="0"/>
              <a:t>‹nº›</a:t>
            </a:fld>
            <a:endParaRPr lang="pt-BR"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ítulo e conteúdo">
    <p:spTree>
      <p:nvGrpSpPr>
        <p:cNvPr id="1" name=""/>
        <p:cNvGrpSpPr/>
        <p:nvPr/>
      </p:nvGrpSpPr>
      <p:grpSpPr>
        <a:xfrm>
          <a:off x="0" y="0"/>
          <a:ext cx="0" cy="0"/>
          <a:chOff x="0" y="0"/>
          <a:chExt cx="0" cy="0"/>
        </a:xfrm>
      </p:grpSpPr>
      <p:sp>
        <p:nvSpPr>
          <p:cNvPr id="22" name="Título 21"/>
          <p:cNvSpPr>
            <a:spLocks noGrp="1"/>
          </p:cNvSpPr>
          <p:nvPr>
            <p:ph type="title"/>
          </p:nvPr>
        </p:nvSpPr>
        <p:spPr/>
        <p:txBody>
          <a:bodyPr/>
          <a:lstStyle/>
          <a:p>
            <a:r>
              <a:rPr kumimoji="0" lang="pt-BR" smtClean="0"/>
              <a:t>Clique para editar o título mestre</a:t>
            </a:r>
            <a:endParaRPr kumimoji="0" lang="en-US"/>
          </a:p>
        </p:txBody>
      </p:sp>
      <p:sp>
        <p:nvSpPr>
          <p:cNvPr id="27" name="Espaço Reservado para Conteúdo 26"/>
          <p:cNvSpPr>
            <a:spLocks noGrp="1"/>
          </p:cNvSpPr>
          <p:nvPr>
            <p:ph idx="1"/>
          </p:nvPr>
        </p:nvSpPr>
        <p:spPr/>
        <p:txBody>
          <a:body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25" name="Espaço Reservado para Data 24"/>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19" name="Espaço Reservado para Rodapé 18"/>
          <p:cNvSpPr>
            <a:spLocks noGrp="1"/>
          </p:cNvSpPr>
          <p:nvPr>
            <p:ph type="ftr" sz="quarter" idx="11"/>
          </p:nvPr>
        </p:nvSpPr>
        <p:spPr>
          <a:xfrm>
            <a:off x="3581400" y="76200"/>
            <a:ext cx="2895600" cy="288925"/>
          </a:xfrm>
        </p:spPr>
        <p:txBody>
          <a:bodyPr/>
          <a:lstStyle/>
          <a:p>
            <a:endParaRPr lang="pt-BR" dirty="0"/>
          </a:p>
        </p:txBody>
      </p:sp>
      <p:sp>
        <p:nvSpPr>
          <p:cNvPr id="16" name="Espaço Reservado para Número de Slide 15"/>
          <p:cNvSpPr>
            <a:spLocks noGrp="1"/>
          </p:cNvSpPr>
          <p:nvPr>
            <p:ph type="sldNum" sz="quarter" idx="12"/>
          </p:nvPr>
        </p:nvSpPr>
        <p:spPr>
          <a:xfrm>
            <a:off x="8229600" y="6473952"/>
            <a:ext cx="758952" cy="246888"/>
          </a:xfrm>
        </p:spPr>
        <p:txBody>
          <a:bodyPr/>
          <a:lstStyle/>
          <a:p>
            <a:fld id="{27E50C6F-C728-422A-8FD2-E0A2A2B8DAC2}" type="slidenum">
              <a:rPr lang="pt-BR" smtClean="0"/>
              <a:t>‹nº›</a:t>
            </a:fld>
            <a:endParaRPr lang="pt-BR"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Cabeçalho da Seção">
    <p:bg>
      <p:bgRef idx="1003">
        <a:schemeClr val="bg2"/>
      </p:bgRef>
    </p:bg>
    <p:spTree>
      <p:nvGrpSpPr>
        <p:cNvPr id="1" name=""/>
        <p:cNvGrpSpPr/>
        <p:nvPr/>
      </p:nvGrpSpPr>
      <p:grpSpPr>
        <a:xfrm>
          <a:off x="0" y="0"/>
          <a:ext cx="0" cy="0"/>
          <a:chOff x="0" y="0"/>
          <a:chExt cx="0" cy="0"/>
        </a:xfrm>
      </p:grpSpPr>
      <p:sp>
        <p:nvSpPr>
          <p:cNvPr id="7" name="Conector reto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6" name="Espaço Reservado para Texto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pt-BR" smtClean="0"/>
              <a:t>Clique para editar o texto mestre</a:t>
            </a:r>
          </a:p>
        </p:txBody>
      </p:sp>
      <p:sp>
        <p:nvSpPr>
          <p:cNvPr id="19" name="Espaço Reservado para Data 18"/>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11" name="Espaço Reservado para Rodapé 10"/>
          <p:cNvSpPr>
            <a:spLocks noGrp="1"/>
          </p:cNvSpPr>
          <p:nvPr>
            <p:ph type="ftr" sz="quarter" idx="11"/>
          </p:nvPr>
        </p:nvSpPr>
        <p:spPr/>
        <p:txBody>
          <a:bodyPr/>
          <a:lstStyle/>
          <a:p>
            <a:endParaRPr lang="pt-BR" dirty="0"/>
          </a:p>
        </p:txBody>
      </p:sp>
      <p:sp>
        <p:nvSpPr>
          <p:cNvPr id="16" name="Espaço Reservado para Número de Slide 15"/>
          <p:cNvSpPr>
            <a:spLocks noGrp="1"/>
          </p:cNvSpPr>
          <p:nvPr>
            <p:ph type="sldNum" sz="quarter" idx="12"/>
          </p:nvPr>
        </p:nvSpPr>
        <p:spPr/>
        <p:txBody>
          <a:bodyPr/>
          <a:lstStyle/>
          <a:p>
            <a:fld id="{27E50C6F-C728-422A-8FD2-E0A2A2B8DAC2}" type="slidenum">
              <a:rPr lang="pt-BR" smtClean="0"/>
              <a:t>‹nº›</a:t>
            </a:fld>
            <a:endParaRPr lang="pt-BR" dirty="0"/>
          </a:p>
        </p:txBody>
      </p:sp>
      <p:sp>
        <p:nvSpPr>
          <p:cNvPr id="8" name="Título 7"/>
          <p:cNvSpPr>
            <a:spLocks noGrp="1"/>
          </p:cNvSpPr>
          <p:nvPr>
            <p:ph type="title"/>
          </p:nvPr>
        </p:nvSpPr>
        <p:spPr>
          <a:xfrm>
            <a:off x="180475" y="2947085"/>
            <a:ext cx="8686800" cy="1184825"/>
          </a:xfrm>
        </p:spPr>
        <p:txBody>
          <a:bodyPr rtlCol="0" anchor="t"/>
          <a:lstStyle>
            <a:lvl1pPr algn="r">
              <a:defRPr/>
            </a:lvl1pPr>
          </a:lstStyle>
          <a:p>
            <a:r>
              <a:rPr kumimoji="0" lang="pt-BR" smtClean="0"/>
              <a:t>Clique para editar o título mestre</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uas Partes de Conteúdo">
    <p:spTree>
      <p:nvGrpSpPr>
        <p:cNvPr id="1" name=""/>
        <p:cNvGrpSpPr/>
        <p:nvPr/>
      </p:nvGrpSpPr>
      <p:grpSpPr>
        <a:xfrm>
          <a:off x="0" y="0"/>
          <a:ext cx="0" cy="0"/>
          <a:chOff x="0" y="0"/>
          <a:chExt cx="0" cy="0"/>
        </a:xfrm>
      </p:grpSpPr>
      <p:sp>
        <p:nvSpPr>
          <p:cNvPr id="20" name="Título 19"/>
          <p:cNvSpPr>
            <a:spLocks noGrp="1"/>
          </p:cNvSpPr>
          <p:nvPr>
            <p:ph type="title"/>
          </p:nvPr>
        </p:nvSpPr>
        <p:spPr>
          <a:xfrm>
            <a:off x="301752" y="457200"/>
            <a:ext cx="8686800" cy="841248"/>
          </a:xfrm>
        </p:spPr>
        <p:txBody>
          <a:bodyPr/>
          <a:lstStyle/>
          <a:p>
            <a:r>
              <a:rPr kumimoji="0" lang="pt-BR" smtClean="0"/>
              <a:t>Clique para editar o título mestre</a:t>
            </a:r>
            <a:endParaRPr kumimoji="0" lang="en-US"/>
          </a:p>
        </p:txBody>
      </p:sp>
      <p:sp>
        <p:nvSpPr>
          <p:cNvPr id="14" name="Espaço Reservado para Conteúdo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13" name="Espaço Reservado para Conteúdo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21" name="Espaço Reservado para Data 20"/>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10" name="Espaço Reservado para Rodapé 9"/>
          <p:cNvSpPr>
            <a:spLocks noGrp="1"/>
          </p:cNvSpPr>
          <p:nvPr>
            <p:ph type="ftr" sz="quarter" idx="11"/>
          </p:nvPr>
        </p:nvSpPr>
        <p:spPr/>
        <p:txBody>
          <a:bodyPr/>
          <a:lstStyle/>
          <a:p>
            <a:endParaRPr lang="pt-BR" dirty="0"/>
          </a:p>
        </p:txBody>
      </p:sp>
      <p:sp>
        <p:nvSpPr>
          <p:cNvPr id="31" name="Espaço Reservado para Número de Slide 30"/>
          <p:cNvSpPr>
            <a:spLocks noGrp="1"/>
          </p:cNvSpPr>
          <p:nvPr>
            <p:ph type="sldNum" sz="quarter" idx="12"/>
          </p:nvPr>
        </p:nvSpPr>
        <p:spPr/>
        <p:txBody>
          <a:bodyPr/>
          <a:lstStyle/>
          <a:p>
            <a:fld id="{27E50C6F-C728-422A-8FD2-E0A2A2B8DAC2}" type="slidenum">
              <a:rPr lang="pt-BR" smtClean="0"/>
              <a:t>‹nº›</a:t>
            </a:fld>
            <a:endParaRPr lang="pt-BR"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Comparação">
    <p:spTree>
      <p:nvGrpSpPr>
        <p:cNvPr id="1" name=""/>
        <p:cNvGrpSpPr/>
        <p:nvPr/>
      </p:nvGrpSpPr>
      <p:grpSpPr>
        <a:xfrm>
          <a:off x="0" y="0"/>
          <a:ext cx="0" cy="0"/>
          <a:chOff x="0" y="0"/>
          <a:chExt cx="0" cy="0"/>
        </a:xfrm>
      </p:grpSpPr>
      <p:sp>
        <p:nvSpPr>
          <p:cNvPr id="29" name="Título 28"/>
          <p:cNvSpPr>
            <a:spLocks noGrp="1"/>
          </p:cNvSpPr>
          <p:nvPr>
            <p:ph type="title"/>
          </p:nvPr>
        </p:nvSpPr>
        <p:spPr>
          <a:xfrm>
            <a:off x="304800" y="5410200"/>
            <a:ext cx="8610600" cy="882650"/>
          </a:xfrm>
        </p:spPr>
        <p:txBody>
          <a:bodyPr anchor="ctr"/>
          <a:lstStyle>
            <a:lvl1pPr>
              <a:defRPr/>
            </a:lvl1pPr>
          </a:lstStyle>
          <a:p>
            <a:r>
              <a:rPr kumimoji="0" lang="pt-BR" smtClean="0"/>
              <a:t>Clique para editar o título mestre</a:t>
            </a:r>
            <a:endParaRPr kumimoji="0" lang="en-US"/>
          </a:p>
        </p:txBody>
      </p:sp>
      <p:sp>
        <p:nvSpPr>
          <p:cNvPr id="13" name="Espaço Reservado para Texto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 texto mestre</a:t>
            </a:r>
          </a:p>
        </p:txBody>
      </p:sp>
      <p:sp>
        <p:nvSpPr>
          <p:cNvPr id="25" name="Espaço Reservado para Texto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pt-BR" smtClean="0"/>
              <a:t>Clique para editar o texto mestre</a:t>
            </a:r>
          </a:p>
        </p:txBody>
      </p:sp>
      <p:sp>
        <p:nvSpPr>
          <p:cNvPr id="4" name="Espaço Reservado para Conteúdo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28" name="Espaço Reservado para Conteúdo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10" name="Espaço Reservado para Data 9"/>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6" name="Espaço Reservado para Rodapé 5"/>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a:xfrm>
            <a:off x="8229600" y="6477000"/>
            <a:ext cx="762000" cy="246888"/>
          </a:xfrm>
        </p:spPr>
        <p:txBody>
          <a:bodyPr/>
          <a:lstStyle/>
          <a:p>
            <a:fld id="{27E50C6F-C728-422A-8FD2-E0A2A2B8DAC2}" type="slidenum">
              <a:rPr lang="pt-BR" smtClean="0"/>
              <a:t>‹nº›</a:t>
            </a:fld>
            <a:endParaRPr lang="pt-BR" dirty="0"/>
          </a:p>
        </p:txBody>
      </p:sp>
      <p:sp>
        <p:nvSpPr>
          <p:cNvPr id="11" name="Conector reto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Somente título">
    <p:spTree>
      <p:nvGrpSpPr>
        <p:cNvPr id="1" name=""/>
        <p:cNvGrpSpPr/>
        <p:nvPr/>
      </p:nvGrpSpPr>
      <p:grpSpPr>
        <a:xfrm>
          <a:off x="0" y="0"/>
          <a:ext cx="0" cy="0"/>
          <a:chOff x="0" y="0"/>
          <a:chExt cx="0" cy="0"/>
        </a:xfrm>
      </p:grpSpPr>
      <p:sp>
        <p:nvSpPr>
          <p:cNvPr id="30" name="Título 29"/>
          <p:cNvSpPr>
            <a:spLocks noGrp="1"/>
          </p:cNvSpPr>
          <p:nvPr>
            <p:ph type="title"/>
          </p:nvPr>
        </p:nvSpPr>
        <p:spPr>
          <a:xfrm>
            <a:off x="301752" y="457200"/>
            <a:ext cx="8686800" cy="841248"/>
          </a:xfrm>
        </p:spPr>
        <p:txBody>
          <a:bodyPr/>
          <a:lstStyle/>
          <a:p>
            <a:r>
              <a:rPr kumimoji="0" lang="pt-BR" smtClean="0"/>
              <a:t>Clique para editar o título mestre</a:t>
            </a:r>
            <a:endParaRPr kumimoji="0" lang="en-US"/>
          </a:p>
        </p:txBody>
      </p:sp>
      <p:sp>
        <p:nvSpPr>
          <p:cNvPr id="12" name="Espaço Reservado para Data 11"/>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21" name="Espaço Reservado para Rodapé 20"/>
          <p:cNvSpPr>
            <a:spLocks noGrp="1"/>
          </p:cNvSpPr>
          <p:nvPr>
            <p:ph type="ftr" sz="quarter" idx="11"/>
          </p:nvPr>
        </p:nvSpPr>
        <p:spPr/>
        <p:txBody>
          <a:bodyPr/>
          <a:lstStyle/>
          <a:p>
            <a:endParaRPr lang="pt-BR" dirty="0"/>
          </a:p>
        </p:txBody>
      </p:sp>
      <p:sp>
        <p:nvSpPr>
          <p:cNvPr id="6" name="Espaço Reservado para Número de Slide 5"/>
          <p:cNvSpPr>
            <a:spLocks noGrp="1"/>
          </p:cNvSpPr>
          <p:nvPr>
            <p:ph type="sldNum" sz="quarter" idx="12"/>
          </p:nvPr>
        </p:nvSpPr>
        <p:spPr/>
        <p:txBody>
          <a:bodyPr/>
          <a:lstStyle/>
          <a:p>
            <a:fld id="{27E50C6F-C728-422A-8FD2-E0A2A2B8DAC2}" type="slidenum">
              <a:rPr lang="pt-BR" smtClean="0"/>
              <a:t>‹nº›</a:t>
            </a:fld>
            <a:endParaRPr lang="pt-BR"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Em branco">
    <p:spTree>
      <p:nvGrpSpPr>
        <p:cNvPr id="1" name=""/>
        <p:cNvGrpSpPr/>
        <p:nvPr/>
      </p:nvGrpSpPr>
      <p:grpSpPr>
        <a:xfrm>
          <a:off x="0" y="0"/>
          <a:ext cx="0" cy="0"/>
          <a:chOff x="0" y="0"/>
          <a:chExt cx="0" cy="0"/>
        </a:xfrm>
      </p:grpSpPr>
      <p:sp>
        <p:nvSpPr>
          <p:cNvPr id="3" name="Espaço Reservado para Data 2"/>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24" name="Espaço Reservado para Rodapé 23"/>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27E50C6F-C728-422A-8FD2-E0A2A2B8DAC2}" type="slidenum">
              <a:rPr lang="pt-BR" smtClean="0"/>
              <a:t>‹nº›</a:t>
            </a:fld>
            <a:endParaRPr lang="pt-BR"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Conteúdo com Legenda">
    <p:spTree>
      <p:nvGrpSpPr>
        <p:cNvPr id="1" name=""/>
        <p:cNvGrpSpPr/>
        <p:nvPr/>
      </p:nvGrpSpPr>
      <p:grpSpPr>
        <a:xfrm>
          <a:off x="0" y="0"/>
          <a:ext cx="0" cy="0"/>
          <a:chOff x="0" y="0"/>
          <a:chExt cx="0" cy="0"/>
        </a:xfrm>
      </p:grpSpPr>
      <p:sp>
        <p:nvSpPr>
          <p:cNvPr id="8" name="Conector reto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Título 11"/>
          <p:cNvSpPr>
            <a:spLocks noGrp="1"/>
          </p:cNvSpPr>
          <p:nvPr>
            <p:ph type="title"/>
          </p:nvPr>
        </p:nvSpPr>
        <p:spPr>
          <a:xfrm>
            <a:off x="457200" y="5486400"/>
            <a:ext cx="8458200" cy="520700"/>
          </a:xfrm>
        </p:spPr>
        <p:txBody>
          <a:bodyPr anchor="ctr"/>
          <a:lstStyle>
            <a:lvl1pPr algn="l">
              <a:buNone/>
              <a:defRPr sz="2000" b="1"/>
            </a:lvl1pPr>
          </a:lstStyle>
          <a:p>
            <a:r>
              <a:rPr kumimoji="0" lang="pt-BR" smtClean="0"/>
              <a:t>Clique para editar o título mestre</a:t>
            </a:r>
            <a:endParaRPr kumimoji="0" lang="en-US"/>
          </a:p>
        </p:txBody>
      </p:sp>
      <p:sp>
        <p:nvSpPr>
          <p:cNvPr id="26" name="Espaço Reservado para Texto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pt-BR" smtClean="0"/>
              <a:t>Clique para editar o texto mestre</a:t>
            </a:r>
          </a:p>
        </p:txBody>
      </p:sp>
      <p:sp>
        <p:nvSpPr>
          <p:cNvPr id="14" name="Espaço Reservado para Conteúdo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pt-BR" smtClean="0"/>
              <a:t>Clique para editar o texto mestre</a:t>
            </a:r>
          </a:p>
          <a:p>
            <a:pPr lvl="1" eaLnBrk="1" latinLnBrk="0" hangingPunct="1"/>
            <a:r>
              <a:rPr lang="pt-BR" smtClean="0"/>
              <a:t>Segundo nível</a:t>
            </a:r>
          </a:p>
          <a:p>
            <a:pPr lvl="2" eaLnBrk="1" latinLnBrk="0" hangingPunct="1"/>
            <a:r>
              <a:rPr lang="pt-BR" smtClean="0"/>
              <a:t>Terceiro nível</a:t>
            </a:r>
          </a:p>
          <a:p>
            <a:pPr lvl="3" eaLnBrk="1" latinLnBrk="0" hangingPunct="1"/>
            <a:r>
              <a:rPr lang="pt-BR" smtClean="0"/>
              <a:t>Quarto nível</a:t>
            </a:r>
          </a:p>
          <a:p>
            <a:pPr lvl="4" eaLnBrk="1" latinLnBrk="0" hangingPunct="1"/>
            <a:r>
              <a:rPr lang="pt-BR" smtClean="0"/>
              <a:t>Quinto nível</a:t>
            </a:r>
            <a:endParaRPr kumimoji="0" lang="en-US"/>
          </a:p>
        </p:txBody>
      </p:sp>
      <p:sp>
        <p:nvSpPr>
          <p:cNvPr id="25" name="Espaço Reservado para Data 24"/>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29" name="Espaço Reservado para Rodapé 28"/>
          <p:cNvSpPr>
            <a:spLocks noGrp="1"/>
          </p:cNvSpPr>
          <p:nvPr>
            <p:ph type="ftr" sz="quarter" idx="11"/>
          </p:nvPr>
        </p:nvSpPr>
        <p:spPr/>
        <p:txBody>
          <a:bodyPr/>
          <a:lstStyle/>
          <a:p>
            <a:endParaRPr lang="pt-BR" dirty="0"/>
          </a:p>
        </p:txBody>
      </p:sp>
      <p:sp>
        <p:nvSpPr>
          <p:cNvPr id="7" name="Espaço Reservado para Número de Slide 6"/>
          <p:cNvSpPr>
            <a:spLocks noGrp="1"/>
          </p:cNvSpPr>
          <p:nvPr>
            <p:ph type="sldNum" sz="quarter" idx="12"/>
          </p:nvPr>
        </p:nvSpPr>
        <p:spPr/>
        <p:txBody>
          <a:bodyPr/>
          <a:lstStyle/>
          <a:p>
            <a:fld id="{27E50C6F-C728-422A-8FD2-E0A2A2B8DAC2}" type="slidenum">
              <a:rPr lang="pt-BR" smtClean="0"/>
              <a:t>‹nº›</a:t>
            </a:fld>
            <a:endParaRPr lang="pt-BR"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Imagem com Legenda">
    <p:spTree>
      <p:nvGrpSpPr>
        <p:cNvPr id="1" name=""/>
        <p:cNvGrpSpPr/>
        <p:nvPr/>
      </p:nvGrpSpPr>
      <p:grpSpPr>
        <a:xfrm>
          <a:off x="0" y="0"/>
          <a:ext cx="0" cy="0"/>
          <a:chOff x="0" y="0"/>
          <a:chExt cx="0" cy="0"/>
        </a:xfrm>
      </p:grpSpPr>
      <p:sp>
        <p:nvSpPr>
          <p:cNvPr id="13" name="Espaço Reservado para Imagem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pt-BR" dirty="0" smtClean="0"/>
              <a:t>Clique no ícone para adicionar uma imagem</a:t>
            </a:r>
            <a:endParaRPr kumimoji="0" lang="en-US" dirty="0"/>
          </a:p>
        </p:txBody>
      </p:sp>
      <p:sp>
        <p:nvSpPr>
          <p:cNvPr id="7" name="Espaço Reservado para Data 6"/>
          <p:cNvSpPr>
            <a:spLocks noGrp="1"/>
          </p:cNvSpPr>
          <p:nvPr>
            <p:ph type="dt" sz="half" idx="10"/>
          </p:nvPr>
        </p:nvSpPr>
        <p:spPr/>
        <p:txBody>
          <a:bodyPr/>
          <a:lstStyle/>
          <a:p>
            <a:fld id="{1DA81702-468F-4CFB-8442-14A53AAE558A}" type="datetimeFigureOut">
              <a:rPr lang="pt-BR" smtClean="0"/>
              <a:t>06/04/2013</a:t>
            </a:fld>
            <a:endParaRPr lang="pt-BR" dirty="0"/>
          </a:p>
        </p:txBody>
      </p:sp>
      <p:sp>
        <p:nvSpPr>
          <p:cNvPr id="5" name="Espaço Reservado para Rodapé 4"/>
          <p:cNvSpPr>
            <a:spLocks noGrp="1"/>
          </p:cNvSpPr>
          <p:nvPr>
            <p:ph type="ftr" sz="quarter" idx="11"/>
          </p:nvPr>
        </p:nvSpPr>
        <p:spPr/>
        <p:txBody>
          <a:bodyPr/>
          <a:lstStyle/>
          <a:p>
            <a:endParaRPr lang="pt-BR" dirty="0"/>
          </a:p>
        </p:txBody>
      </p:sp>
      <p:sp>
        <p:nvSpPr>
          <p:cNvPr id="31" name="Espaço Reservado para Número de Slide 30"/>
          <p:cNvSpPr>
            <a:spLocks noGrp="1"/>
          </p:cNvSpPr>
          <p:nvPr>
            <p:ph type="sldNum" sz="quarter" idx="12"/>
          </p:nvPr>
        </p:nvSpPr>
        <p:spPr/>
        <p:txBody>
          <a:bodyPr/>
          <a:lstStyle/>
          <a:p>
            <a:fld id="{27E50C6F-C728-422A-8FD2-E0A2A2B8DAC2}" type="slidenum">
              <a:rPr lang="pt-BR" smtClean="0"/>
              <a:t>‹nº›</a:t>
            </a:fld>
            <a:endParaRPr lang="pt-BR" dirty="0"/>
          </a:p>
        </p:txBody>
      </p:sp>
      <p:sp>
        <p:nvSpPr>
          <p:cNvPr id="17" name="Título 16"/>
          <p:cNvSpPr>
            <a:spLocks noGrp="1"/>
          </p:cNvSpPr>
          <p:nvPr>
            <p:ph type="title"/>
          </p:nvPr>
        </p:nvSpPr>
        <p:spPr>
          <a:xfrm>
            <a:off x="381000" y="4993760"/>
            <a:ext cx="5867400" cy="522288"/>
          </a:xfrm>
        </p:spPr>
        <p:txBody>
          <a:bodyPr anchor="ctr"/>
          <a:lstStyle>
            <a:lvl1pPr algn="l">
              <a:buNone/>
              <a:defRPr sz="2000" b="1"/>
            </a:lvl1pPr>
          </a:lstStyle>
          <a:p>
            <a:r>
              <a:rPr kumimoji="0" lang="pt-BR" smtClean="0"/>
              <a:t>Clique para editar o título mestre</a:t>
            </a:r>
            <a:endParaRPr kumimoji="0" lang="en-US"/>
          </a:p>
        </p:txBody>
      </p:sp>
      <p:sp>
        <p:nvSpPr>
          <p:cNvPr id="26" name="Espaço Reservado para Texto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pt-BR" smtClean="0"/>
              <a:t>Clique para editar o texto mestre</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Conector reto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8" name="Espaço Reservado para Texto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pt-BR" smtClean="0"/>
              <a:t>Clique para editar o texto mestre</a:t>
            </a:r>
          </a:p>
          <a:p>
            <a:pPr lvl="1" eaLnBrk="1" latinLnBrk="0" hangingPunct="1"/>
            <a:r>
              <a:rPr kumimoji="0" lang="pt-BR" smtClean="0"/>
              <a:t>Segundo nível</a:t>
            </a:r>
          </a:p>
          <a:p>
            <a:pPr lvl="2" eaLnBrk="1" latinLnBrk="0" hangingPunct="1"/>
            <a:r>
              <a:rPr kumimoji="0" lang="pt-BR" smtClean="0"/>
              <a:t>Terceiro nível</a:t>
            </a:r>
          </a:p>
          <a:p>
            <a:pPr lvl="3" eaLnBrk="1" latinLnBrk="0" hangingPunct="1"/>
            <a:r>
              <a:rPr kumimoji="0" lang="pt-BR" smtClean="0"/>
              <a:t>Quarto nível</a:t>
            </a:r>
          </a:p>
          <a:p>
            <a:pPr lvl="4" eaLnBrk="1" latinLnBrk="0" hangingPunct="1"/>
            <a:r>
              <a:rPr kumimoji="0" lang="pt-BR" smtClean="0"/>
              <a:t>Quinto nível</a:t>
            </a:r>
            <a:endParaRPr kumimoji="0" lang="en-US"/>
          </a:p>
        </p:txBody>
      </p:sp>
      <p:sp>
        <p:nvSpPr>
          <p:cNvPr id="11" name="Espaço Reservado para Data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1DA81702-468F-4CFB-8442-14A53AAE558A}" type="datetimeFigureOut">
              <a:rPr lang="pt-BR" smtClean="0"/>
              <a:t>06/04/2013</a:t>
            </a:fld>
            <a:endParaRPr lang="pt-BR" dirty="0"/>
          </a:p>
        </p:txBody>
      </p:sp>
      <p:sp>
        <p:nvSpPr>
          <p:cNvPr id="28" name="Espaço Reservado para Rodapé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pt-BR" dirty="0"/>
          </a:p>
        </p:txBody>
      </p:sp>
      <p:sp>
        <p:nvSpPr>
          <p:cNvPr id="5" name="Espaço Reservado para Número de Slide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27E50C6F-C728-422A-8FD2-E0A2A2B8DAC2}" type="slidenum">
              <a:rPr lang="pt-BR" smtClean="0"/>
              <a:t>‹nº›</a:t>
            </a:fld>
            <a:endParaRPr lang="pt-BR" dirty="0"/>
          </a:p>
        </p:txBody>
      </p:sp>
      <p:sp>
        <p:nvSpPr>
          <p:cNvPr id="10" name="Espaço Reservado para Título 9"/>
          <p:cNvSpPr>
            <a:spLocks noGrp="1"/>
          </p:cNvSpPr>
          <p:nvPr>
            <p:ph type="title"/>
          </p:nvPr>
        </p:nvSpPr>
        <p:spPr>
          <a:xfrm>
            <a:off x="304800" y="457200"/>
            <a:ext cx="8686800" cy="838200"/>
          </a:xfrm>
          <a:prstGeom prst="rect">
            <a:avLst/>
          </a:prstGeom>
        </p:spPr>
        <p:txBody>
          <a:bodyPr vert="horz" anchor="ctr">
            <a:normAutofit/>
          </a:bodyPr>
          <a:lstStyle/>
          <a:p>
            <a:r>
              <a:rPr kumimoji="0" lang="pt-BR" smtClean="0"/>
              <a:t>Clique para editar o título mestre</a:t>
            </a:r>
            <a:endParaRPr kumimoji="0" lang="en-US"/>
          </a:p>
        </p:txBody>
      </p:sp>
      <p:sp>
        <p:nvSpPr>
          <p:cNvPr id="9" name="Conector reto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
        <p:nvSpPr>
          <p:cNvPr id="12" name="Conector reto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dirty="0"/>
          </a:p>
        </p:txBody>
      </p:sp>
    </p:spTree>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jp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image" Target="../media/image5.jp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Subtítulo 2"/>
          <p:cNvSpPr>
            <a:spLocks noGrp="1"/>
          </p:cNvSpPr>
          <p:nvPr>
            <p:ph type="subTitle" idx="1"/>
          </p:nvPr>
        </p:nvSpPr>
        <p:spPr>
          <a:xfrm>
            <a:off x="4716016" y="5445224"/>
            <a:ext cx="4263008" cy="838944"/>
          </a:xfrm>
        </p:spPr>
        <p:txBody>
          <a:bodyPr>
            <a:noAutofit/>
          </a:bodyPr>
          <a:lstStyle/>
          <a:p>
            <a:r>
              <a:rPr lang="pt-BR" sz="4800" dirty="0" smtClean="0">
                <a:effectLst>
                  <a:outerShdw blurRad="38100" dist="38100" dir="2700000" algn="tl">
                    <a:srgbClr val="000000">
                      <a:alpha val="43137"/>
                    </a:srgbClr>
                  </a:outerShdw>
                </a:effectLst>
                <a:latin typeface="Edwardian Script ITC" pitchFamily="66" charset="0"/>
              </a:rPr>
              <a:t>Norma H. Kirsten</a:t>
            </a:r>
            <a:endParaRPr lang="pt-BR" sz="4800" dirty="0">
              <a:effectLst>
                <a:outerShdw blurRad="38100" dist="38100" dir="2700000" algn="tl">
                  <a:srgbClr val="000000">
                    <a:alpha val="43137"/>
                  </a:srgbClr>
                </a:outerShdw>
              </a:effectLst>
              <a:latin typeface="Edwardian Script ITC" pitchFamily="66" charset="0"/>
            </a:endParaRPr>
          </a:p>
        </p:txBody>
      </p:sp>
      <p:sp>
        <p:nvSpPr>
          <p:cNvPr id="4" name="Subtítulo 2"/>
          <p:cNvSpPr txBox="1">
            <a:spLocks/>
          </p:cNvSpPr>
          <p:nvPr/>
        </p:nvSpPr>
        <p:spPr>
          <a:xfrm>
            <a:off x="827584" y="1556792"/>
            <a:ext cx="7488832" cy="2592288"/>
          </a:xfrm>
          <a:prstGeom prst="rect">
            <a:avLst/>
          </a:prstGeom>
        </p:spPr>
        <p:txBody>
          <a:bodyPr vert="horz" anchor="b">
            <a:noAutofit/>
          </a:bodyPr>
          <a:lstStyle>
            <a:lvl1pPr marL="0" indent="0" algn="l" rtl="0" eaLnBrk="1" latinLnBrk="0" hangingPunct="1">
              <a:spcBef>
                <a:spcPct val="20000"/>
              </a:spcBef>
              <a:buClr>
                <a:schemeClr val="accent1"/>
              </a:buClr>
              <a:buSzPct val="70000"/>
              <a:buFont typeface="Wingdings 2"/>
              <a:buNone/>
              <a:defRPr kumimoji="0" sz="2400" kern="1200">
                <a:solidFill>
                  <a:schemeClr val="tx2">
                    <a:shade val="75000"/>
                  </a:schemeClr>
                </a:solidFill>
                <a:latin typeface="+mn-lt"/>
                <a:ea typeface="+mn-ea"/>
                <a:cs typeface="+mn-cs"/>
              </a:defRPr>
            </a:lvl1pPr>
            <a:lvl2pPr marL="457200" indent="0" algn="ctr" rtl="0" eaLnBrk="1" latinLnBrk="0" hangingPunct="1">
              <a:spcBef>
                <a:spcPct val="20000"/>
              </a:spcBef>
              <a:buClr>
                <a:schemeClr val="accent1"/>
              </a:buClr>
              <a:buSzPct val="70000"/>
              <a:buFont typeface="Wingdings 2"/>
              <a:buNone/>
              <a:defRPr kumimoji="0" sz="2800" kern="1200">
                <a:solidFill>
                  <a:schemeClr val="tx2"/>
                </a:solidFill>
                <a:latin typeface="+mn-lt"/>
                <a:ea typeface="+mn-ea"/>
                <a:cs typeface="+mn-cs"/>
              </a:defRPr>
            </a:lvl2pPr>
            <a:lvl3pPr marL="914400" indent="0" algn="ctr" rtl="0" eaLnBrk="1" latinLnBrk="0" hangingPunct="1">
              <a:spcBef>
                <a:spcPct val="20000"/>
              </a:spcBef>
              <a:buClr>
                <a:schemeClr val="accent1"/>
              </a:buClr>
              <a:buSzPct val="70000"/>
              <a:buFont typeface="Wingdings 2"/>
              <a:buNone/>
              <a:defRPr kumimoji="0" sz="2400" kern="1200">
                <a:solidFill>
                  <a:schemeClr val="tx2"/>
                </a:solidFill>
                <a:latin typeface="+mn-lt"/>
                <a:ea typeface="+mn-ea"/>
                <a:cs typeface="+mn-cs"/>
              </a:defRPr>
            </a:lvl3pPr>
            <a:lvl4pPr marL="1371600" indent="0" algn="ctr" rtl="0" eaLnBrk="1" latinLnBrk="0" hangingPunct="1">
              <a:spcBef>
                <a:spcPct val="20000"/>
              </a:spcBef>
              <a:buClr>
                <a:schemeClr val="accent1"/>
              </a:buClr>
              <a:buSzPct val="70000"/>
              <a:buFont typeface="Wingdings 2"/>
              <a:buNone/>
              <a:defRPr kumimoji="0" sz="2000" kern="1200">
                <a:solidFill>
                  <a:schemeClr val="tx2"/>
                </a:solidFill>
                <a:latin typeface="+mn-lt"/>
                <a:ea typeface="+mn-ea"/>
                <a:cs typeface="+mn-cs"/>
              </a:defRPr>
            </a:lvl4pPr>
            <a:lvl5pPr marL="1828800" indent="0" algn="ctr" rtl="0" eaLnBrk="1" latinLnBrk="0" hangingPunct="1">
              <a:spcBef>
                <a:spcPct val="20000"/>
              </a:spcBef>
              <a:buClr>
                <a:schemeClr val="accent1"/>
              </a:buClr>
              <a:buSzPct val="60000"/>
              <a:buFont typeface="Wingdings 2"/>
              <a:buNone/>
              <a:defRPr kumimoji="0" sz="1800" kern="1200">
                <a:solidFill>
                  <a:schemeClr val="tx2"/>
                </a:solidFill>
                <a:latin typeface="+mn-lt"/>
                <a:ea typeface="+mn-ea"/>
                <a:cs typeface="+mn-cs"/>
              </a:defRPr>
            </a:lvl5pPr>
            <a:lvl6pPr marL="2286000" indent="0" algn="ctr" rtl="0" eaLnBrk="1" latinLnBrk="0" hangingPunct="1">
              <a:spcBef>
                <a:spcPct val="20000"/>
              </a:spcBef>
              <a:buClr>
                <a:schemeClr val="accent1"/>
              </a:buClr>
              <a:buSzPct val="60000"/>
              <a:buFont typeface="Wingdings 2"/>
              <a:buNone/>
              <a:defRPr kumimoji="0" sz="1800" kern="1200">
                <a:solidFill>
                  <a:schemeClr val="tx2"/>
                </a:solidFill>
                <a:latin typeface="+mn-lt"/>
                <a:ea typeface="+mn-ea"/>
                <a:cs typeface="+mn-cs"/>
              </a:defRPr>
            </a:lvl6pPr>
            <a:lvl7pPr marL="2743200" indent="0" algn="ctr" rtl="0" eaLnBrk="1" latinLnBrk="0" hangingPunct="1">
              <a:spcBef>
                <a:spcPct val="20000"/>
              </a:spcBef>
              <a:buClr>
                <a:schemeClr val="accent1"/>
              </a:buClr>
              <a:buSzPct val="60000"/>
              <a:buFont typeface="Wingdings 2"/>
              <a:buNone/>
              <a:defRPr kumimoji="0" sz="1600" kern="1200">
                <a:solidFill>
                  <a:schemeClr val="tx2"/>
                </a:solidFill>
                <a:latin typeface="+mn-lt"/>
                <a:ea typeface="+mn-ea"/>
                <a:cs typeface="+mn-cs"/>
              </a:defRPr>
            </a:lvl7pPr>
            <a:lvl8pPr marL="3200400" indent="0" algn="ctr" rtl="0" eaLnBrk="1" latinLnBrk="0" hangingPunct="1">
              <a:spcBef>
                <a:spcPct val="20000"/>
              </a:spcBef>
              <a:buClr>
                <a:schemeClr val="accent1"/>
              </a:buClr>
              <a:buSzPct val="60000"/>
              <a:buFont typeface="Wingdings 2"/>
              <a:buNone/>
              <a:defRPr kumimoji="0" sz="1600" kern="1200" baseline="0">
                <a:solidFill>
                  <a:schemeClr val="tx2"/>
                </a:solidFill>
                <a:latin typeface="+mn-lt"/>
                <a:ea typeface="+mn-ea"/>
                <a:cs typeface="+mn-cs"/>
              </a:defRPr>
            </a:lvl8pPr>
            <a:lvl9pPr marL="3657600" indent="0" algn="ctr" rtl="0" eaLnBrk="1" latinLnBrk="0" hangingPunct="1">
              <a:spcBef>
                <a:spcPct val="20000"/>
              </a:spcBef>
              <a:buClr>
                <a:schemeClr val="accent1"/>
              </a:buClr>
              <a:buSzPct val="60000"/>
              <a:buFont typeface="Wingdings 2"/>
              <a:buNone/>
              <a:defRPr kumimoji="0" sz="1400" kern="1200" baseline="0">
                <a:solidFill>
                  <a:schemeClr val="tx2"/>
                </a:solidFill>
                <a:latin typeface="+mn-lt"/>
                <a:ea typeface="+mn-ea"/>
                <a:cs typeface="+mn-cs"/>
              </a:defRPr>
            </a:lvl9pPr>
          </a:lstStyle>
          <a:p>
            <a:pPr algn="ctr">
              <a:lnSpc>
                <a:spcPct val="200000"/>
              </a:lnSpc>
            </a:pPr>
            <a:r>
              <a:rPr lang="pt-BR" sz="4400" dirty="0">
                <a:effectLst>
                  <a:outerShdw blurRad="38100" dist="38100" dir="2700000" algn="tl">
                    <a:srgbClr val="000000">
                      <a:alpha val="43137"/>
                    </a:srgbClr>
                  </a:outerShdw>
                </a:effectLst>
                <a:latin typeface="Gabriola" pitchFamily="82" charset="0"/>
              </a:rPr>
              <a:t>Os Profissionais da Educação e os Desafios da Sociedade Contemporânea</a:t>
            </a:r>
          </a:p>
        </p:txBody>
      </p:sp>
    </p:spTree>
    <p:extLst>
      <p:ext uri="{BB962C8B-B14F-4D97-AF65-F5344CB8AC3E}">
        <p14:creationId xmlns:p14="http://schemas.microsoft.com/office/powerpoint/2010/main" val="1736514362"/>
      </p:ext>
    </p:extLst>
  </p:cSld>
  <p:clrMapOvr>
    <a:masterClrMapping/>
  </p:clrMapOvr>
  <p:transition spd="slow">
    <p:wipe/>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Conhecimento x Informação x Tecnologia</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smtClean="0">
                <a:latin typeface="Calibri" pitchFamily="34" charset="0"/>
              </a:rPr>
              <a:t>Com o avanço da tecnologia e dos meios de comunicação, e com a inevitável incorporação dos mesmos no nosso dia-a-dia profissional, pessoal e educacional, a informação e o conhecimento difundiram-se em um mundo virtual sem fronteiras. </a:t>
            </a:r>
          </a:p>
          <a:p>
            <a:pPr marL="0" indent="265113" algn="just">
              <a:lnSpc>
                <a:spcPct val="160000"/>
              </a:lnSpc>
              <a:buNone/>
            </a:pPr>
            <a:r>
              <a:rPr lang="pt-BR" sz="2000" dirty="0" smtClean="0">
                <a:latin typeface="Calibri" pitchFamily="34" charset="0"/>
              </a:rPr>
              <a:t>Entretanto como um mundo sem barreiras para a distribuição de informação, conhecimento e cultura, não há um ‘filtro’ que impeça a propagação de informações distorcidas, cultura nociva, conhecimento deturpado, etc.</a:t>
            </a:r>
          </a:p>
          <a:p>
            <a:pPr marL="0" indent="265113" algn="just">
              <a:lnSpc>
                <a:spcPct val="160000"/>
              </a:lnSpc>
              <a:buNone/>
            </a:pPr>
            <a:r>
              <a:rPr lang="pt-BR" sz="2000" dirty="0" smtClean="0">
                <a:latin typeface="Calibri" pitchFamily="34" charset="0"/>
              </a:rPr>
              <a:t>Junto com a evolução e facilidade de acesso, faz-se necessário apurar o nosso senso crítico e refinar nossa capacidade de distinguir o que é válido ser absorvido e aproveitado, o que deve ser ponderado e o que deve ser descartado.</a:t>
            </a:r>
          </a:p>
          <a:p>
            <a:pPr marL="0" indent="265113" algn="just">
              <a:lnSpc>
                <a:spcPct val="160000"/>
              </a:lnSpc>
              <a:buNone/>
            </a:pPr>
            <a:endParaRPr lang="pt-BR" sz="2000" dirty="0">
              <a:latin typeface="Calibri" pitchFamily="34" charset="0"/>
            </a:endParaRPr>
          </a:p>
        </p:txBody>
      </p:sp>
    </p:spTree>
    <p:extLst>
      <p:ext uri="{BB962C8B-B14F-4D97-AF65-F5344CB8AC3E}">
        <p14:creationId xmlns:p14="http://schemas.microsoft.com/office/powerpoint/2010/main" val="1239731119"/>
      </p:ext>
    </p:extLst>
  </p:cSld>
  <p:clrMapOvr>
    <a:masterClrMapping/>
  </p:clrMapOvr>
  <p:transition spd="slow">
    <p:wipe/>
  </p:transition>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a:t>Os Novos Desafios dos Educadores</a:t>
            </a:r>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smtClean="0">
                <a:latin typeface="Calibri" pitchFamily="34" charset="0"/>
              </a:rPr>
              <a:t>A facilidade de acesso a esse mundo tecnológico e virtual tem dado a errônea sensação de que não há mais a necessidade de esforçar-se para acumular conhecimento e informação, já que os mesmos parecem estar disponíveis a qualquer momento na palma de nossas mãos.</a:t>
            </a:r>
          </a:p>
          <a:p>
            <a:pPr marL="0" indent="265113" algn="just">
              <a:lnSpc>
                <a:spcPct val="160000"/>
              </a:lnSpc>
              <a:buNone/>
            </a:pPr>
            <a:r>
              <a:rPr lang="pt-BR" sz="2000" dirty="0" smtClean="0">
                <a:latin typeface="Calibri" pitchFamily="34" charset="0"/>
              </a:rPr>
              <a:t>Torna-se hoje em dia um grande desafio aos educadores de qualquer nível acadêmico fazer com que os novos meios de informação, conhecimento e comunicação trabalhem a favor do intelecto e desenvolvimento, pessoal e profissional, de seus educandos, ajudando-os a exercitar e expandir seu intelecto e conhecimento.</a:t>
            </a:r>
            <a:endParaRPr lang="pt-BR" sz="2000" dirty="0">
              <a:latin typeface="Calibri" pitchFamily="34" charset="0"/>
            </a:endParaRPr>
          </a:p>
        </p:txBody>
      </p:sp>
    </p:spTree>
    <p:extLst>
      <p:ext uri="{BB962C8B-B14F-4D97-AF65-F5344CB8AC3E}">
        <p14:creationId xmlns:p14="http://schemas.microsoft.com/office/powerpoint/2010/main" val="3533226553"/>
      </p:ext>
    </p:extLst>
  </p:cSld>
  <p:clrMapOvr>
    <a:masterClrMapping/>
  </p:clrMapOvr>
  <p:transition spd="slow">
    <p:wipe/>
  </p:transition>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7814" y="-32526"/>
            <a:ext cx="9151814" cy="6914548"/>
          </a:xfrm>
          <a:prstGeom prst="rect">
            <a:avLst/>
          </a:prstGeom>
        </p:spPr>
      </p:pic>
    </p:spTree>
    <p:extLst>
      <p:ext uri="{BB962C8B-B14F-4D97-AF65-F5344CB8AC3E}">
        <p14:creationId xmlns:p14="http://schemas.microsoft.com/office/powerpoint/2010/main" val="3707651175"/>
      </p:ext>
    </p:extLst>
  </p:cSld>
  <p:clrMapOvr>
    <a:masterClrMapping/>
  </p:clrMapOvr>
  <p:transition spd="slow">
    <p:wipe/>
  </p:transition>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Novas Concepções da Escola</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smtClean="0">
                <a:latin typeface="Calibri" pitchFamily="34" charset="0"/>
              </a:rPr>
              <a:t>A OCDE defini a educação de qualidade como aquela que garante a todos os jovens a aquisição de conhecimentos; saberes e capacidades, competências, </a:t>
            </a:r>
            <a:r>
              <a:rPr lang="pt-BR" sz="2000" dirty="0" err="1" smtClean="0">
                <a:latin typeface="Calibri" pitchFamily="34" charset="0"/>
              </a:rPr>
              <a:t>habilidaddes</a:t>
            </a:r>
            <a:r>
              <a:rPr lang="pt-BR" sz="2000" dirty="0" smtClean="0">
                <a:latin typeface="Calibri" pitchFamily="34" charset="0"/>
              </a:rPr>
              <a:t> e atitudes necessárias para aplicar na vida em sociedade.</a:t>
            </a:r>
          </a:p>
          <a:p>
            <a:pPr marL="0" indent="265113" algn="just">
              <a:lnSpc>
                <a:spcPct val="160000"/>
              </a:lnSpc>
              <a:buNone/>
            </a:pPr>
            <a:r>
              <a:rPr lang="pt-BR" sz="2000" dirty="0" smtClean="0">
                <a:latin typeface="Calibri" pitchFamily="34" charset="0"/>
              </a:rPr>
              <a:t>Se observarmos as origens dos conceitos elaborados sobre a escola vamos perceber que a muito por ser feito. No século XVIII, </a:t>
            </a:r>
            <a:r>
              <a:rPr lang="pt-BR" sz="2000" dirty="0" err="1" smtClean="0">
                <a:latin typeface="Calibri" pitchFamily="34" charset="0"/>
              </a:rPr>
              <a:t>Condorcet</a:t>
            </a:r>
            <a:r>
              <a:rPr lang="pt-BR" sz="2000" dirty="0" smtClean="0">
                <a:latin typeface="Calibri" pitchFamily="34" charset="0"/>
              </a:rPr>
              <a:t> afirmou que </a:t>
            </a:r>
            <a:r>
              <a:rPr lang="pt-BR" sz="2000" i="1" dirty="0" smtClean="0">
                <a:latin typeface="Calibri" pitchFamily="34" charset="0"/>
              </a:rPr>
              <a:t>a escola deveria ser considerada um forno de cidadãos </a:t>
            </a:r>
            <a:r>
              <a:rPr lang="pt-BR" sz="2000" dirty="0" smtClean="0">
                <a:latin typeface="Calibri" pitchFamily="34" charset="0"/>
              </a:rPr>
              <a:t>dóceis</a:t>
            </a:r>
            <a:r>
              <a:rPr lang="pt-BR" sz="2000" i="1" dirty="0" smtClean="0">
                <a:latin typeface="Calibri" pitchFamily="34" charset="0"/>
              </a:rPr>
              <a:t> e soldados submissos.</a:t>
            </a:r>
          </a:p>
          <a:p>
            <a:pPr marL="0" indent="265113" algn="just">
              <a:lnSpc>
                <a:spcPct val="160000"/>
              </a:lnSpc>
              <a:buNone/>
            </a:pPr>
            <a:r>
              <a:rPr lang="pt-BR" sz="2000" dirty="0" smtClean="0">
                <a:latin typeface="Calibri" pitchFamily="34" charset="0"/>
              </a:rPr>
              <a:t>No século XX, o relatório </a:t>
            </a:r>
            <a:r>
              <a:rPr lang="pt-BR" sz="2000" dirty="0" err="1" smtClean="0">
                <a:latin typeface="Calibri" pitchFamily="34" charset="0"/>
              </a:rPr>
              <a:t>Colleman</a:t>
            </a:r>
            <a:r>
              <a:rPr lang="pt-BR" sz="2000" dirty="0" smtClean="0">
                <a:latin typeface="Calibri" pitchFamily="34" charset="0"/>
              </a:rPr>
              <a:t> (1966) concluiu que a eficácia da escola “Não importava pois os resultados ali obtidos dependem exclusivamente da origem familiar e das </a:t>
            </a:r>
            <a:r>
              <a:rPr lang="pt-BR" sz="2000" dirty="0" err="1" smtClean="0">
                <a:latin typeface="Calibri" pitchFamily="34" charset="0"/>
              </a:rPr>
              <a:t>caracteristicas</a:t>
            </a:r>
            <a:r>
              <a:rPr lang="pt-BR" sz="2000" dirty="0" smtClean="0">
                <a:latin typeface="Calibri" pitchFamily="34" charset="0"/>
              </a:rPr>
              <a:t> pessoais dos alunos.</a:t>
            </a:r>
            <a:endParaRPr lang="pt-BR" sz="2000" dirty="0">
              <a:latin typeface="Calibri" pitchFamily="34" charset="0"/>
            </a:endParaRPr>
          </a:p>
        </p:txBody>
      </p:sp>
    </p:spTree>
    <p:extLst>
      <p:ext uri="{BB962C8B-B14F-4D97-AF65-F5344CB8AC3E}">
        <p14:creationId xmlns:p14="http://schemas.microsoft.com/office/powerpoint/2010/main" val="2912732017"/>
      </p:ext>
    </p:extLst>
  </p:cSld>
  <p:clrMapOvr>
    <a:masterClrMapping/>
  </p:clrMapOvr>
  <p:transition spd="slow">
    <p:wipe/>
  </p:transition>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Novas Concepções da Escola</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smtClean="0">
                <a:latin typeface="Calibri" pitchFamily="34" charset="0"/>
              </a:rPr>
              <a:t>Contemporâneos do século XX afirmavam que o sucesso no rendimento escolar é uma derivação do perfil sociocultural e econômico dos alunos as críticas a esses estudos provocaram mudanças não só no design da escola mais principalmente no perfil dos educadores.</a:t>
            </a:r>
          </a:p>
          <a:p>
            <a:pPr marL="0" indent="265113" algn="just">
              <a:lnSpc>
                <a:spcPct val="160000"/>
              </a:lnSpc>
              <a:buNone/>
            </a:pPr>
            <a:r>
              <a:rPr lang="pt-BR" sz="2000" dirty="0" smtClean="0">
                <a:latin typeface="Calibri" pitchFamily="34" charset="0"/>
              </a:rPr>
              <a:t>A escola eficaz comprometida e coerente com uma sociedade do conhecimento não se define por um conjunto de variáveis que atuam de forma linear mais, por uma rede de novas inter-relações entre fatores que configuram novas formas de ensinar e de aprender. Ela transcende o rendimento escolar e busca atuar na formação cidadã de crianças e jovens tendo como principal foco sua base ética, moral e cidadã.</a:t>
            </a:r>
          </a:p>
        </p:txBody>
      </p:sp>
    </p:spTree>
    <p:extLst>
      <p:ext uri="{BB962C8B-B14F-4D97-AF65-F5344CB8AC3E}">
        <p14:creationId xmlns:p14="http://schemas.microsoft.com/office/powerpoint/2010/main" val="4221213"/>
      </p:ext>
    </p:extLst>
  </p:cSld>
  <p:clrMapOvr>
    <a:masterClrMapping/>
  </p:clrMapOvr>
  <p:transition spd="slow">
    <p:wipe/>
  </p:transition>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Marcos Históricos da Educação</a:t>
            </a:r>
            <a:endParaRPr lang="pt-BR" cap="none" dirty="0"/>
          </a:p>
        </p:txBody>
      </p:sp>
      <p:sp>
        <p:nvSpPr>
          <p:cNvPr id="3" name="Espaço Reservado para Conteúdo 2"/>
          <p:cNvSpPr>
            <a:spLocks noGrp="1"/>
          </p:cNvSpPr>
          <p:nvPr>
            <p:ph idx="1"/>
          </p:nvPr>
        </p:nvSpPr>
        <p:spPr/>
        <p:txBody>
          <a:bodyPr>
            <a:noAutofit/>
          </a:bodyPr>
          <a:lstStyle/>
          <a:p>
            <a:pPr marL="0" indent="176213" algn="just">
              <a:lnSpc>
                <a:spcPct val="160000"/>
              </a:lnSpc>
            </a:pPr>
            <a:r>
              <a:rPr lang="pt-BR" sz="2000" dirty="0" smtClean="0">
                <a:latin typeface="Calibri" pitchFamily="34" charset="0"/>
              </a:rPr>
              <a:t>Tempo da conversão em capital: Investimento na educação, a massificação escolar, o capital humano, perda do carisma da cultura;</a:t>
            </a:r>
          </a:p>
          <a:p>
            <a:pPr marL="0" indent="176213" algn="just">
              <a:lnSpc>
                <a:spcPct val="160000"/>
              </a:lnSpc>
            </a:pPr>
            <a:r>
              <a:rPr lang="pt-BR" sz="2000" dirty="0" smtClean="0">
                <a:latin typeface="Calibri" pitchFamily="34" charset="0"/>
              </a:rPr>
              <a:t>Tempo da desvalorização do capital escolar: Crise de mercado de trabalho, conversão da educação em uma necessidade defensiva, perda do carisma do saber técnico;</a:t>
            </a:r>
          </a:p>
          <a:p>
            <a:pPr marL="0" indent="176213" algn="just">
              <a:lnSpc>
                <a:spcPct val="160000"/>
              </a:lnSpc>
            </a:pPr>
            <a:r>
              <a:rPr lang="pt-BR" sz="2000" dirty="0" smtClean="0">
                <a:latin typeface="Calibri" pitchFamily="34" charset="0"/>
              </a:rPr>
              <a:t>Tempo de redescobrir incentivos não-econômicos: Valorização do conhecimento em relação as necessidades produtivas e culturais, ênfase na qualificação, nas competências e no desempenho;</a:t>
            </a:r>
          </a:p>
          <a:p>
            <a:pPr marL="0" indent="176213" algn="just">
              <a:lnSpc>
                <a:spcPct val="160000"/>
              </a:lnSpc>
            </a:pPr>
            <a:r>
              <a:rPr lang="pt-BR" sz="2000" dirty="0" smtClean="0">
                <a:latin typeface="Calibri" pitchFamily="34" charset="0"/>
              </a:rPr>
              <a:t>Tempo do futuro: Foco na qualidade da educação, reorganização dos sistemas em função da globalização, novos mercados e profissões.</a:t>
            </a:r>
          </a:p>
        </p:txBody>
      </p:sp>
    </p:spTree>
    <p:extLst>
      <p:ext uri="{BB962C8B-B14F-4D97-AF65-F5344CB8AC3E}">
        <p14:creationId xmlns:p14="http://schemas.microsoft.com/office/powerpoint/2010/main" val="2792234763"/>
      </p:ext>
    </p:extLst>
  </p:cSld>
  <p:clrMapOvr>
    <a:masterClrMapping/>
  </p:clrMapOvr>
  <p:transition spd="slow">
    <p:wipe/>
  </p:transition>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Questionamentos</a:t>
            </a:r>
            <a:endParaRPr lang="pt-BR" cap="none" dirty="0"/>
          </a:p>
        </p:txBody>
      </p:sp>
      <p:sp>
        <p:nvSpPr>
          <p:cNvPr id="3" name="Espaço Reservado para Conteúdo 2"/>
          <p:cNvSpPr>
            <a:spLocks noGrp="1"/>
          </p:cNvSpPr>
          <p:nvPr>
            <p:ph idx="1"/>
          </p:nvPr>
        </p:nvSpPr>
        <p:spPr/>
        <p:txBody>
          <a:bodyPr>
            <a:noAutofit/>
          </a:bodyPr>
          <a:lstStyle/>
          <a:p>
            <a:pPr algn="just">
              <a:lnSpc>
                <a:spcPct val="300000"/>
              </a:lnSpc>
            </a:pPr>
            <a:r>
              <a:rPr lang="pt-BR" sz="2000" dirty="0" smtClean="0">
                <a:latin typeface="Calibri" pitchFamily="34" charset="0"/>
              </a:rPr>
              <a:t>Onde estão os inimigos da escola? Dentro ou fora dela?</a:t>
            </a:r>
          </a:p>
          <a:p>
            <a:pPr algn="just">
              <a:lnSpc>
                <a:spcPct val="300000"/>
              </a:lnSpc>
            </a:pPr>
            <a:r>
              <a:rPr lang="pt-BR" sz="2000" dirty="0" smtClean="0">
                <a:latin typeface="Calibri" pitchFamily="34" charset="0"/>
              </a:rPr>
              <a:t>Será que existem ou serão apenas roupagens de novas linguagens e discursos derivados das crises paradigmáticas da sociedade atual?</a:t>
            </a:r>
          </a:p>
          <a:p>
            <a:pPr algn="just">
              <a:lnSpc>
                <a:spcPct val="300000"/>
              </a:lnSpc>
            </a:pPr>
            <a:r>
              <a:rPr lang="pt-BR" sz="2000" dirty="0" smtClean="0">
                <a:latin typeface="Calibri" pitchFamily="34" charset="0"/>
              </a:rPr>
              <a:t>Estamos preparados para responder tais questionamentos? </a:t>
            </a:r>
          </a:p>
        </p:txBody>
      </p:sp>
    </p:spTree>
    <p:extLst>
      <p:ext uri="{BB962C8B-B14F-4D97-AF65-F5344CB8AC3E}">
        <p14:creationId xmlns:p14="http://schemas.microsoft.com/office/powerpoint/2010/main" val="630540916"/>
      </p:ext>
    </p:extLst>
  </p:cSld>
  <p:clrMapOvr>
    <a:masterClrMapping/>
  </p:clrMapOvr>
  <p:transition spd="slow">
    <p:wipe/>
  </p:transition>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Os Desafios Contemporâneos</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a:latin typeface="Calibri" pitchFamily="34" charset="0"/>
              </a:rPr>
              <a:t>Há bem pouco tempo atrás, o profissional preparado para competir no mercado de trabalho era aquele que tinha uma graduação e o conhecimento específico para ser aplicado em sua função. A experiência profissional descrita no currículo era considerada um diferencial que o colocava à frente dos demais. Exigências que não fazem mais parte do contexto atual.</a:t>
            </a:r>
          </a:p>
          <a:p>
            <a:pPr marL="0" indent="265113" algn="just">
              <a:lnSpc>
                <a:spcPct val="160000"/>
              </a:lnSpc>
              <a:buNone/>
            </a:pPr>
            <a:r>
              <a:rPr lang="pt-BR" sz="2000" dirty="0" smtClean="0">
                <a:latin typeface="Calibri" pitchFamily="34" charset="0"/>
              </a:rPr>
              <a:t>Hoje </a:t>
            </a:r>
            <a:r>
              <a:rPr lang="pt-BR" sz="2000" dirty="0">
                <a:latin typeface="Calibri" pitchFamily="34" charset="0"/>
              </a:rPr>
              <a:t>os mercados operam em uma escala de enorme complexidade. Isto exige uma nova postura, uma visão sempre atualizada e a busca constante de novos conhecimentos e competência.</a:t>
            </a:r>
          </a:p>
        </p:txBody>
      </p:sp>
    </p:spTree>
    <p:extLst>
      <p:ext uri="{BB962C8B-B14F-4D97-AF65-F5344CB8AC3E}">
        <p14:creationId xmlns:p14="http://schemas.microsoft.com/office/powerpoint/2010/main" val="58258760"/>
      </p:ext>
    </p:extLst>
  </p:cSld>
  <p:clrMapOvr>
    <a:masterClrMapping/>
  </p:clrMapOvr>
  <p:transition spd="slow">
    <p:wipe/>
  </p:transition>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Os Desafios Contemporâneos</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a:latin typeface="Calibri" pitchFamily="34" charset="0"/>
              </a:rPr>
              <a:t>Para ser competitivo hoje é necessário saber aliar conhecimento com aplicabilidade. Destaca-se hoje o profissional que busca soluções inovadoras e eficientes para os negócios da organização. Que possui uma visão ampla da empresa e do seu trabalho através de um conhecimento global o que o torna um </a:t>
            </a:r>
            <a:r>
              <a:rPr lang="pt-BR" sz="2000" dirty="0" err="1">
                <a:latin typeface="Calibri" pitchFamily="34" charset="0"/>
              </a:rPr>
              <a:t>multiespecialista</a:t>
            </a:r>
            <a:r>
              <a:rPr lang="pt-BR" sz="2000" dirty="0">
                <a:latin typeface="Calibri" pitchFamily="34" charset="0"/>
              </a:rPr>
              <a:t>.</a:t>
            </a:r>
          </a:p>
          <a:p>
            <a:pPr marL="0" indent="265113" algn="just">
              <a:lnSpc>
                <a:spcPct val="160000"/>
              </a:lnSpc>
              <a:buNone/>
            </a:pPr>
            <a:r>
              <a:rPr lang="pt-BR" sz="2000" dirty="0" smtClean="0">
                <a:latin typeface="Calibri" pitchFamily="34" charset="0"/>
              </a:rPr>
              <a:t>Investir </a:t>
            </a:r>
            <a:r>
              <a:rPr lang="pt-BR" sz="2000" dirty="0">
                <a:latin typeface="Calibri" pitchFamily="34" charset="0"/>
              </a:rPr>
              <a:t>numa formação multidisciplinar é questão de sobrevivência no mercado.</a:t>
            </a:r>
          </a:p>
        </p:txBody>
      </p:sp>
    </p:spTree>
    <p:extLst>
      <p:ext uri="{BB962C8B-B14F-4D97-AF65-F5344CB8AC3E}">
        <p14:creationId xmlns:p14="http://schemas.microsoft.com/office/powerpoint/2010/main" val="2645658412"/>
      </p:ext>
    </p:extLst>
  </p:cSld>
  <p:clrMapOvr>
    <a:masterClrMapping/>
  </p:clrMapOvr>
  <p:transition spd="slow">
    <p:wipe/>
  </p:transition>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Os Desafios dos Educadores</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smtClean="0">
                <a:latin typeface="Calibri" pitchFamily="34" charset="0"/>
              </a:rPr>
              <a:t>Com a evolução tecnológica, mudanças de pensamento, comportamento, exigências e visões de mundo e mercado. Os desafios foram impostos não só para os profissionais experientes e recém formados, mas também para os educadores que fazem parte da formação desses indivíduos.</a:t>
            </a:r>
          </a:p>
          <a:p>
            <a:pPr marL="0" indent="265113" algn="just">
              <a:lnSpc>
                <a:spcPct val="160000"/>
              </a:lnSpc>
              <a:buNone/>
            </a:pPr>
            <a:r>
              <a:rPr lang="pt-BR" sz="2000" dirty="0" smtClean="0">
                <a:latin typeface="Calibri" pitchFamily="34" charset="0"/>
              </a:rPr>
              <a:t>Para formar um profissional de fato competitivo no novo mercado de trabalho, faz-se necessário que os educadores mantenham-se atualizados com as novas exigências e tendências, sempre atentos para que as facilidades oriundas do avanço tecnológico, sejam utilizadas como ferramentas auxiliadoras e como diferencial positivo.</a:t>
            </a:r>
            <a:endParaRPr lang="pt-BR" sz="2000" dirty="0">
              <a:latin typeface="Calibri" pitchFamily="34" charset="0"/>
            </a:endParaRPr>
          </a:p>
        </p:txBody>
      </p:sp>
    </p:spTree>
    <p:extLst>
      <p:ext uri="{BB962C8B-B14F-4D97-AF65-F5344CB8AC3E}">
        <p14:creationId xmlns:p14="http://schemas.microsoft.com/office/powerpoint/2010/main" val="2408426605"/>
      </p:ext>
    </p:extLst>
  </p:cSld>
  <p:clrMapOvr>
    <a:masterClrMapping/>
  </p:clrMapOvr>
  <p:transition spd="slow">
    <p:wipe/>
  </p:transition>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As Novas Exigências</a:t>
            </a:r>
            <a:endParaRPr lang="pt-BR" cap="none" dirty="0"/>
          </a:p>
        </p:txBody>
      </p:sp>
      <p:sp>
        <p:nvSpPr>
          <p:cNvPr id="3" name="Espaço Reservado para Conteúdo 2"/>
          <p:cNvSpPr>
            <a:spLocks noGrp="1"/>
          </p:cNvSpPr>
          <p:nvPr>
            <p:ph idx="1"/>
          </p:nvPr>
        </p:nvSpPr>
        <p:spPr/>
        <p:txBody>
          <a:bodyPr>
            <a:normAutofit/>
          </a:bodyPr>
          <a:lstStyle/>
          <a:p>
            <a:pPr marL="0" indent="265113" algn="just">
              <a:lnSpc>
                <a:spcPct val="150000"/>
              </a:lnSpc>
              <a:buNone/>
            </a:pPr>
            <a:r>
              <a:rPr lang="pt-BR" sz="2000" dirty="0" smtClean="0">
                <a:latin typeface="Calibri" pitchFamily="34" charset="0"/>
              </a:rPr>
              <a:t> A </a:t>
            </a:r>
            <a:r>
              <a:rPr lang="pt-BR" sz="2000" dirty="0">
                <a:latin typeface="Calibri" pitchFamily="34" charset="0"/>
              </a:rPr>
              <a:t>cada dia as empresas estão mais exigentes quanto à contratação de </a:t>
            </a:r>
            <a:r>
              <a:rPr lang="pt-BR" sz="2000" dirty="0" smtClean="0">
                <a:latin typeface="Calibri" pitchFamily="34" charset="0"/>
              </a:rPr>
              <a:t>profissionais, análise </a:t>
            </a:r>
            <a:r>
              <a:rPr lang="pt-BR" sz="2000" dirty="0">
                <a:latin typeface="Calibri" pitchFamily="34" charset="0"/>
              </a:rPr>
              <a:t>de currículo, entrevistas, provas, </a:t>
            </a:r>
            <a:r>
              <a:rPr lang="pt-BR" sz="2000" dirty="0" smtClean="0">
                <a:latin typeface="Calibri" pitchFamily="34" charset="0"/>
              </a:rPr>
              <a:t>avaliações </a:t>
            </a:r>
            <a:r>
              <a:rPr lang="pt-BR" sz="2000" dirty="0">
                <a:latin typeface="Calibri" pitchFamily="34" charset="0"/>
              </a:rPr>
              <a:t>psicológicas</a:t>
            </a:r>
            <a:r>
              <a:rPr lang="pt-BR" sz="2000" dirty="0" smtClean="0">
                <a:latin typeface="Calibri" pitchFamily="34" charset="0"/>
              </a:rPr>
              <a:t>, </a:t>
            </a:r>
            <a:r>
              <a:rPr lang="pt-BR" sz="2000" dirty="0">
                <a:latin typeface="Calibri" pitchFamily="34" charset="0"/>
              </a:rPr>
              <a:t>etc</a:t>
            </a:r>
            <a:r>
              <a:rPr lang="pt-BR" sz="2000" dirty="0" smtClean="0">
                <a:latin typeface="Calibri" pitchFamily="34" charset="0"/>
              </a:rPr>
              <a:t>.</a:t>
            </a:r>
          </a:p>
          <a:p>
            <a:pPr marL="0" indent="265113" algn="just">
              <a:lnSpc>
                <a:spcPct val="150000"/>
              </a:lnSpc>
              <a:buNone/>
            </a:pPr>
            <a:r>
              <a:rPr lang="pt-BR" sz="2000" dirty="0" smtClean="0">
                <a:latin typeface="Calibri" pitchFamily="34" charset="0"/>
              </a:rPr>
              <a:t> O </a:t>
            </a:r>
            <a:r>
              <a:rPr lang="pt-BR" sz="2000" dirty="0">
                <a:latin typeface="Calibri" pitchFamily="34" charset="0"/>
              </a:rPr>
              <a:t>Profissional tem que ter consciência dessa nova realidade e se adequar a ela. Segundo a revista Management, as competências que as empresas brasileiras mais procuram nos profissionais são: Capacidade de realização (70% da preferência), postura ética (57%), criatividade e inovação (54%), motivação (41%), energia e dinamismo (35%), inteligência emocional (34%), autonomia (29%), capacidade de equacionar problemas (26%) e capacidade de relacionamento pessoal (25%). </a:t>
            </a:r>
          </a:p>
        </p:txBody>
      </p:sp>
    </p:spTree>
    <p:extLst>
      <p:ext uri="{BB962C8B-B14F-4D97-AF65-F5344CB8AC3E}">
        <p14:creationId xmlns:p14="http://schemas.microsoft.com/office/powerpoint/2010/main" val="659360021"/>
      </p:ext>
    </p:extLst>
  </p:cSld>
  <p:clrMapOvr>
    <a:masterClrMapping/>
  </p:clrMapOvr>
  <p:transition spd="slow">
    <p:wipe/>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Conclusão</a:t>
            </a:r>
            <a:endParaRPr lang="pt-BR" cap="none" dirty="0"/>
          </a:p>
        </p:txBody>
      </p:sp>
      <p:sp>
        <p:nvSpPr>
          <p:cNvPr id="3" name="Espaço Reservado para Conteúdo 2"/>
          <p:cNvSpPr>
            <a:spLocks noGrp="1"/>
          </p:cNvSpPr>
          <p:nvPr>
            <p:ph idx="1"/>
          </p:nvPr>
        </p:nvSpPr>
        <p:spPr>
          <a:xfrm>
            <a:off x="304800" y="1268760"/>
            <a:ext cx="8686800" cy="1802830"/>
          </a:xfrm>
        </p:spPr>
        <p:txBody>
          <a:bodyPr>
            <a:noAutofit/>
          </a:bodyPr>
          <a:lstStyle/>
          <a:p>
            <a:pPr marL="0" indent="265113" algn="just">
              <a:lnSpc>
                <a:spcPct val="160000"/>
              </a:lnSpc>
              <a:buNone/>
            </a:pPr>
            <a:r>
              <a:rPr lang="pt-BR" sz="2000" dirty="0">
                <a:latin typeface="Calibri" pitchFamily="34" charset="0"/>
              </a:rPr>
              <a:t>Sócrates, o célebre filósofo da Grécia Antiga, ensinava uma única verdade: </a:t>
            </a:r>
            <a:r>
              <a:rPr lang="pt-BR" sz="2000" i="1" dirty="0">
                <a:effectLst>
                  <a:outerShdw blurRad="38100" dist="38100" dir="2700000" algn="tl">
                    <a:srgbClr val="000000">
                      <a:alpha val="43137"/>
                    </a:srgbClr>
                  </a:outerShdw>
                </a:effectLst>
                <a:latin typeface="Calibri" pitchFamily="34" charset="0"/>
              </a:rPr>
              <a:t>“Conhece-te a ti mesmo”</a:t>
            </a:r>
            <a:r>
              <a:rPr lang="pt-BR" sz="2000" dirty="0">
                <a:latin typeface="Calibri" pitchFamily="34" charset="0"/>
              </a:rPr>
              <a:t>. </a:t>
            </a:r>
            <a:r>
              <a:rPr lang="pt-BR" sz="2000" dirty="0" smtClean="0">
                <a:latin typeface="Calibri" pitchFamily="34" charset="0"/>
              </a:rPr>
              <a:t>Esse </a:t>
            </a:r>
            <a:r>
              <a:rPr lang="pt-BR" sz="2000" dirty="0">
                <a:latin typeface="Calibri" pitchFamily="34" charset="0"/>
              </a:rPr>
              <a:t>princípio vale até os dias atuais, com uma mínima alteração: </a:t>
            </a:r>
            <a:r>
              <a:rPr lang="pt-BR" sz="2000" dirty="0" smtClean="0">
                <a:latin typeface="Calibri" pitchFamily="34" charset="0"/>
              </a:rPr>
              <a:t>“</a:t>
            </a:r>
            <a:r>
              <a:rPr lang="pt-BR" sz="2000" i="1" dirty="0" smtClean="0">
                <a:effectLst>
                  <a:outerShdw blurRad="38100" dist="38100" dir="2700000" algn="tl">
                    <a:srgbClr val="000000">
                      <a:alpha val="43137"/>
                    </a:srgbClr>
                  </a:outerShdw>
                </a:effectLst>
                <a:latin typeface="Calibri" pitchFamily="34" charset="0"/>
              </a:rPr>
              <a:t>conhece-te </a:t>
            </a:r>
            <a:r>
              <a:rPr lang="pt-BR" sz="2000" i="1" dirty="0">
                <a:effectLst>
                  <a:outerShdw blurRad="38100" dist="38100" dir="2700000" algn="tl">
                    <a:srgbClr val="000000">
                      <a:alpha val="43137"/>
                    </a:srgbClr>
                  </a:outerShdw>
                </a:effectLst>
                <a:latin typeface="Calibri" pitchFamily="34" charset="0"/>
              </a:rPr>
              <a:t>e desenvolve-te a ti </a:t>
            </a:r>
            <a:r>
              <a:rPr lang="pt-BR" sz="2000" i="1" dirty="0" smtClean="0">
                <a:effectLst>
                  <a:outerShdw blurRad="38100" dist="38100" dir="2700000" algn="tl">
                    <a:srgbClr val="000000">
                      <a:alpha val="43137"/>
                    </a:srgbClr>
                  </a:outerShdw>
                </a:effectLst>
                <a:latin typeface="Calibri" pitchFamily="34" charset="0"/>
              </a:rPr>
              <a:t>mesmo”. </a:t>
            </a:r>
            <a:endParaRPr lang="pt-BR" sz="2000" i="1" dirty="0">
              <a:effectLst>
                <a:outerShdw blurRad="38100" dist="38100" dir="2700000" algn="tl">
                  <a:srgbClr val="000000">
                    <a:alpha val="43137"/>
                  </a:srgbClr>
                </a:outerShdw>
              </a:effectLst>
              <a:latin typeface="Calibri" pitchFamily="34" charset="0"/>
            </a:endParaRPr>
          </a:p>
        </p:txBody>
      </p:sp>
      <p:pic>
        <p:nvPicPr>
          <p:cNvPr id="4" name="Imagem 3"/>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51520" y="2996952"/>
            <a:ext cx="8568952" cy="3672408"/>
          </a:xfrm>
          <a:prstGeom prst="rect">
            <a:avLst/>
          </a:prstGeom>
        </p:spPr>
      </p:pic>
    </p:spTree>
    <p:extLst>
      <p:ext uri="{BB962C8B-B14F-4D97-AF65-F5344CB8AC3E}">
        <p14:creationId xmlns:p14="http://schemas.microsoft.com/office/powerpoint/2010/main" val="2804712314"/>
      </p:ext>
    </p:extLst>
  </p:cSld>
  <p:clrMapOvr>
    <a:masterClrMapping/>
  </p:clrMapOvr>
  <p:transition spd="slow">
    <p:wipe/>
  </p:transition>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As Novas Exigências</a:t>
            </a:r>
            <a:endParaRPr lang="pt-BR" cap="none" dirty="0"/>
          </a:p>
        </p:txBody>
      </p:sp>
      <p:sp>
        <p:nvSpPr>
          <p:cNvPr id="3" name="Espaço Reservado para Conteúdo 2"/>
          <p:cNvSpPr>
            <a:spLocks noGrp="1"/>
          </p:cNvSpPr>
          <p:nvPr>
            <p:ph idx="1"/>
          </p:nvPr>
        </p:nvSpPr>
        <p:spPr/>
        <p:txBody>
          <a:bodyPr>
            <a:normAutofit/>
          </a:bodyPr>
          <a:lstStyle/>
          <a:p>
            <a:pPr algn="just">
              <a:lnSpc>
                <a:spcPct val="150000"/>
              </a:lnSpc>
            </a:pPr>
            <a:r>
              <a:rPr lang="pt-BR" sz="2000" dirty="0" smtClean="0">
                <a:latin typeface="Calibri" pitchFamily="34" charset="0"/>
              </a:rPr>
              <a:t>Competência</a:t>
            </a:r>
            <a:r>
              <a:rPr lang="pt-BR" sz="2000" dirty="0">
                <a:latin typeface="Calibri" pitchFamily="34" charset="0"/>
              </a:rPr>
              <a:t> - conjunto de conhecimentos intelectuais.</a:t>
            </a:r>
          </a:p>
          <a:p>
            <a:pPr marL="0" indent="265113" algn="just">
              <a:lnSpc>
                <a:spcPct val="150000"/>
              </a:lnSpc>
              <a:buNone/>
            </a:pPr>
            <a:r>
              <a:rPr lang="pt-BR" sz="2000" dirty="0">
                <a:latin typeface="Calibri" pitchFamily="34" charset="0"/>
              </a:rPr>
              <a:t>Não devemos esquecer que existem dois tipos de competências, que são as competências técnicas e as competências humanas. Muitos de nós enfatizamos demasiadamente nas competências técnicas esquecendo que atualmente a maior ênfase das empresas está nas competências humanas (Trabalho em equipe, Criatividade, Ética, Inteligência Emocional, Capacidade de Relacionamento) conforme citado acima. Nesse cenário, segundo pesquisas, 87% das demissões nas empresas são ocasionadas devido a deficiências humanas e não por falhas técnicas. </a:t>
            </a:r>
          </a:p>
        </p:txBody>
      </p:sp>
    </p:spTree>
    <p:extLst>
      <p:ext uri="{BB962C8B-B14F-4D97-AF65-F5344CB8AC3E}">
        <p14:creationId xmlns:p14="http://schemas.microsoft.com/office/powerpoint/2010/main" val="3961165065"/>
      </p:ext>
    </p:extLst>
  </p:cSld>
  <p:clrMapOvr>
    <a:masterClrMapping/>
  </p:clrMapOvr>
  <p:transition spd="slow">
    <p:wipe/>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Criatividade e Inovação	</a:t>
            </a:r>
            <a:endParaRPr lang="pt-BR" cap="none" dirty="0"/>
          </a:p>
        </p:txBody>
      </p:sp>
      <p:sp>
        <p:nvSpPr>
          <p:cNvPr id="3" name="Espaço Reservado para Conteúdo 2"/>
          <p:cNvSpPr>
            <a:spLocks noGrp="1"/>
          </p:cNvSpPr>
          <p:nvPr>
            <p:ph idx="1"/>
          </p:nvPr>
        </p:nvSpPr>
        <p:spPr/>
        <p:txBody>
          <a:bodyPr>
            <a:normAutofit fontScale="92500" lnSpcReduction="20000"/>
          </a:bodyPr>
          <a:lstStyle/>
          <a:p>
            <a:pPr marL="0" indent="265113" algn="just">
              <a:lnSpc>
                <a:spcPct val="200000"/>
              </a:lnSpc>
              <a:buNone/>
            </a:pPr>
            <a:r>
              <a:rPr lang="pt-BR" sz="2000" dirty="0">
                <a:latin typeface="Calibri" pitchFamily="34" charset="0"/>
              </a:rPr>
              <a:t>Diante dos novos desafios apresentados pelo mundo em transformação e o mercado globalizado, entende-se que a criatividade deve ser uma virtude para todo profissional no cenário organizacional. Em períodos de competitividade, as soluções precisam ser encontradas de forma eficiente; a partir de então, as organizações começam a valorizar o potencial criativo de seus </a:t>
            </a:r>
            <a:r>
              <a:rPr lang="pt-BR" sz="2000" dirty="0" smtClean="0">
                <a:latin typeface="Calibri" pitchFamily="34" charset="0"/>
              </a:rPr>
              <a:t>funcionários.</a:t>
            </a:r>
          </a:p>
          <a:p>
            <a:pPr marL="0" indent="265113" algn="just">
              <a:lnSpc>
                <a:spcPct val="200000"/>
              </a:lnSpc>
              <a:buNone/>
            </a:pPr>
            <a:r>
              <a:rPr lang="pt-BR" sz="2000" dirty="0" smtClean="0">
                <a:latin typeface="Calibri" pitchFamily="34" charset="0"/>
              </a:rPr>
              <a:t>Criatividade </a:t>
            </a:r>
            <a:r>
              <a:rPr lang="pt-BR" sz="2000" dirty="0">
                <a:latin typeface="Calibri" pitchFamily="34" charset="0"/>
              </a:rPr>
              <a:t>é apenas o começo do processo de inovação. Nem toda inovação é algo realmente novo, e sim algo que foi reciclado e adequado à necessidade atual. Resolver os transtornos do dia a dia de forma inédita também é inovar. </a:t>
            </a:r>
          </a:p>
        </p:txBody>
      </p:sp>
    </p:spTree>
    <p:extLst>
      <p:ext uri="{BB962C8B-B14F-4D97-AF65-F5344CB8AC3E}">
        <p14:creationId xmlns:p14="http://schemas.microsoft.com/office/powerpoint/2010/main" val="4225303336"/>
      </p:ext>
    </p:extLst>
  </p:cSld>
  <p:clrMapOvr>
    <a:masterClrMapping/>
  </p:clrMapOvr>
  <p:transition spd="slow">
    <p:wipe/>
  </p:transition>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Conhecimento X Inovação</a:t>
            </a:r>
            <a:endParaRPr lang="pt-BR" cap="none" dirty="0"/>
          </a:p>
        </p:txBody>
      </p:sp>
      <p:sp>
        <p:nvSpPr>
          <p:cNvPr id="3" name="Espaço Reservado para Conteúdo 2"/>
          <p:cNvSpPr>
            <a:spLocks noGrp="1"/>
          </p:cNvSpPr>
          <p:nvPr>
            <p:ph idx="1"/>
          </p:nvPr>
        </p:nvSpPr>
        <p:spPr>
          <a:xfrm>
            <a:off x="304800" y="1554162"/>
            <a:ext cx="8686800" cy="5187206"/>
          </a:xfrm>
        </p:spPr>
        <p:txBody>
          <a:bodyPr>
            <a:noAutofit/>
          </a:bodyPr>
          <a:lstStyle/>
          <a:p>
            <a:pPr marL="0" indent="265113" algn="just">
              <a:lnSpc>
                <a:spcPct val="150000"/>
              </a:lnSpc>
              <a:buNone/>
            </a:pPr>
            <a:r>
              <a:rPr lang="pt-BR" sz="1900" dirty="0" smtClean="0">
                <a:latin typeface="Calibri" pitchFamily="34" charset="0"/>
              </a:rPr>
              <a:t>Conhecimento é depois de adquirir uma informação é se aprofundar e pesquisar sobre determinado assunto, informação é apenas ler uma frase em um jornal ou revista por exemplo.</a:t>
            </a:r>
          </a:p>
          <a:p>
            <a:pPr marL="0" indent="265113" algn="just">
              <a:lnSpc>
                <a:spcPct val="150000"/>
              </a:lnSpc>
              <a:buNone/>
            </a:pPr>
            <a:r>
              <a:rPr lang="pt-BR" sz="1900" dirty="0" smtClean="0">
                <a:latin typeface="Calibri" pitchFamily="34" charset="0"/>
              </a:rPr>
              <a:t>As informações saltam aos montes nas telas dos computadores, dispositivos móveis e dezenas de canais de televisão. Com tanta informação atualizada por segundo, não tem como manter-se inteirado de tudo. Então como se manter atualizado e ter conhecimento?</a:t>
            </a:r>
          </a:p>
          <a:p>
            <a:pPr marL="0" indent="265113" algn="just">
              <a:lnSpc>
                <a:spcPct val="150000"/>
              </a:lnSpc>
              <a:buNone/>
            </a:pPr>
            <a:r>
              <a:rPr lang="pt-BR" sz="1900" dirty="0" smtClean="0">
                <a:latin typeface="Calibri" pitchFamily="34" charset="0"/>
              </a:rPr>
              <a:t>O ponto chave não é ter profundo conhecimento de todas as informações, mas ser conhecedor das informações realmente relevantes para si e para seu desenvolvimento profissional e acadêmico, para manter-se com diferencial competitivo.</a:t>
            </a:r>
          </a:p>
          <a:p>
            <a:pPr marL="0" indent="265113" algn="just">
              <a:lnSpc>
                <a:spcPct val="150000"/>
              </a:lnSpc>
              <a:buNone/>
            </a:pPr>
            <a:endParaRPr lang="pt-BR" sz="1900" dirty="0" smtClean="0">
              <a:latin typeface="Calibri" pitchFamily="34" charset="0"/>
            </a:endParaRPr>
          </a:p>
          <a:p>
            <a:pPr marL="0" indent="265113" algn="just">
              <a:lnSpc>
                <a:spcPct val="150000"/>
              </a:lnSpc>
              <a:buNone/>
            </a:pPr>
            <a:endParaRPr lang="pt-BR" sz="1900" dirty="0" smtClean="0">
              <a:latin typeface="Calibri" pitchFamily="34" charset="0"/>
            </a:endParaRPr>
          </a:p>
        </p:txBody>
      </p:sp>
    </p:spTree>
    <p:extLst>
      <p:ext uri="{BB962C8B-B14F-4D97-AF65-F5344CB8AC3E}">
        <p14:creationId xmlns:p14="http://schemas.microsoft.com/office/powerpoint/2010/main" val="2033390089"/>
      </p:ext>
    </p:extLst>
  </p:cSld>
  <p:clrMapOvr>
    <a:masterClrMapping/>
  </p:clrMapOvr>
  <p:transition spd="slow">
    <p:wipe/>
  </p:transition>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Sociedade do Conhecimento</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a:latin typeface="Calibri" pitchFamily="34" charset="0"/>
              </a:rPr>
              <a:t>A televisão mostrou, em 2002, a entrevista de um cirurgião brasileiro narrando os problemas enfrentados por ele e colegas, nas cirurgias provenientes de ferimentos ocasionados por armas de fogo. Dizia ele, que há algum tempo atrás os baleados apresentavam ferimentos efetuados por revólveres de calibre 32 ou 38. Eventualmente algum paciente era baleado por armas de calibres 45 ou 9mm. A dificuldade apresentada, pelo cirurgião, era de que na última década do século passado, as pessoas começaram a aparecer feridas por fuzis e por armas de grosso calibre. Devido a falta de conhecimento para tratar as lesões ocasionadas por armas deste tipo, os médicos brasileiros estavam tendo mais problemas com as cirurgias e os tratamentos pós-cirúrgicos. </a:t>
            </a:r>
          </a:p>
        </p:txBody>
      </p:sp>
    </p:spTree>
    <p:extLst>
      <p:ext uri="{BB962C8B-B14F-4D97-AF65-F5344CB8AC3E}">
        <p14:creationId xmlns:p14="http://schemas.microsoft.com/office/powerpoint/2010/main" val="2591623636"/>
      </p:ext>
    </p:extLst>
  </p:cSld>
  <p:clrMapOvr>
    <a:masterClrMapping/>
  </p:clrMapOvr>
  <p:transition spd="slow">
    <p:wipe/>
  </p:transition>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Sociedade do Conhecimento</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a:latin typeface="Calibri" pitchFamily="34" charset="0"/>
              </a:rPr>
              <a:t>Os procedimentos normais utilizados pelos médicos nestes casos não estavam mais sendo adequados e diante do novo desafio, os cirurgiões brasileiros se viram obrigados a buscarem informações em bibliografias das guerras do Vietnã e da Bósnia. Conseguiram cursos em hospitais israelenses e aprendizagem com outros médicos estrangeiros, nos procedimentos a serem adotados, bem como na técnica e nos equipamentos existentes que facilitam a cirurgia e o tratamento. Para surpresa dos nossos cirurgiões, eles apenas não aprenderam algumas técnicas, como passaram uma gama de conhecimentos adquiridos na prática, com tantas cirurgias efetuadas por eles, em pacientes feridos por projéteis de AR-15, aqui no Brasil. </a:t>
            </a:r>
          </a:p>
        </p:txBody>
      </p:sp>
    </p:spTree>
    <p:extLst>
      <p:ext uri="{BB962C8B-B14F-4D97-AF65-F5344CB8AC3E}">
        <p14:creationId xmlns:p14="http://schemas.microsoft.com/office/powerpoint/2010/main" val="1575179305"/>
      </p:ext>
    </p:extLst>
  </p:cSld>
  <p:clrMapOvr>
    <a:masterClrMapping/>
  </p:clrMapOvr>
  <p:transition spd="slow">
    <p:wipe/>
  </p:transition>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ítulo 1"/>
          <p:cNvSpPr>
            <a:spLocks noGrp="1"/>
          </p:cNvSpPr>
          <p:nvPr>
            <p:ph type="title"/>
          </p:nvPr>
        </p:nvSpPr>
        <p:spPr/>
        <p:txBody>
          <a:bodyPr/>
          <a:lstStyle/>
          <a:p>
            <a:r>
              <a:rPr lang="pt-BR" cap="none" dirty="0" smtClean="0"/>
              <a:t>Sociedade do Conhecimento</a:t>
            </a:r>
            <a:endParaRPr lang="pt-BR" cap="none" dirty="0"/>
          </a:p>
        </p:txBody>
      </p:sp>
      <p:sp>
        <p:nvSpPr>
          <p:cNvPr id="3" name="Espaço Reservado para Conteúdo 2"/>
          <p:cNvSpPr>
            <a:spLocks noGrp="1"/>
          </p:cNvSpPr>
          <p:nvPr>
            <p:ph idx="1"/>
          </p:nvPr>
        </p:nvSpPr>
        <p:spPr/>
        <p:txBody>
          <a:bodyPr>
            <a:noAutofit/>
          </a:bodyPr>
          <a:lstStyle/>
          <a:p>
            <a:pPr marL="0" indent="265113" algn="just">
              <a:lnSpc>
                <a:spcPct val="160000"/>
              </a:lnSpc>
              <a:buNone/>
            </a:pPr>
            <a:r>
              <a:rPr lang="pt-BR" sz="2000" dirty="0">
                <a:latin typeface="Calibri" pitchFamily="34" charset="0"/>
              </a:rPr>
              <a:t>Estamos diante de um fato que mostra como o mundo convive hoje em dia com a Sociedade do Conhecimento. Os cirurgiões brasileiros mostraram como é o novo perfil do trabalhador na era do conhecimento. O aprendizado acadêmico evoluiu de um conhecimento aplicado para outro criado, de uma tarefa formada para outra pensada e de uma habilidade física para outra mental. Sabiam eles que somente através da informação e do estreitamento das fronteiras, poderiam obter sucesso na nova situação que precisava ser </a:t>
            </a:r>
            <a:r>
              <a:rPr lang="pt-BR" sz="2000" dirty="0" smtClean="0">
                <a:latin typeface="Calibri" pitchFamily="34" charset="0"/>
              </a:rPr>
              <a:t>enfrentada</a:t>
            </a:r>
            <a:r>
              <a:rPr lang="pt-BR" sz="2000" dirty="0">
                <a:latin typeface="Calibri" pitchFamily="34" charset="0"/>
              </a:rPr>
              <a:t>.</a:t>
            </a:r>
          </a:p>
        </p:txBody>
      </p:sp>
    </p:spTree>
    <p:extLst>
      <p:ext uri="{BB962C8B-B14F-4D97-AF65-F5344CB8AC3E}">
        <p14:creationId xmlns:p14="http://schemas.microsoft.com/office/powerpoint/2010/main" val="1743291913"/>
      </p:ext>
    </p:extLst>
  </p:cSld>
  <p:clrMapOvr>
    <a:masterClrMapping/>
  </p:clrMapOvr>
  <p:transition spd="slow">
    <p:wipe/>
  </p:transition>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Imagem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9068"/>
            <a:ext cx="9144000" cy="6872916"/>
          </a:xfrm>
          <a:prstGeom prst="rect">
            <a:avLst/>
          </a:prstGeom>
        </p:spPr>
      </p:pic>
    </p:spTree>
    <p:extLst>
      <p:ext uri="{BB962C8B-B14F-4D97-AF65-F5344CB8AC3E}">
        <p14:creationId xmlns:p14="http://schemas.microsoft.com/office/powerpoint/2010/main" val="793883268"/>
      </p:ext>
    </p:extLst>
  </p:cSld>
  <p:clrMapOvr>
    <a:masterClrMapping/>
  </p:clrMapOvr>
  <p:transition spd="slow">
    <p:wipe/>
  </p:transition>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Viagem">
  <a:themeElements>
    <a:clrScheme name="Viagem">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Viagem">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inorFont>
    </a:fontScheme>
    <a:fmtScheme name="Viagem">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242</TotalTime>
  <Words>1601</Words>
  <Application>Microsoft Office PowerPoint</Application>
  <PresentationFormat>Apresentação na tela (4:3)</PresentationFormat>
  <Paragraphs>55</Paragraphs>
  <Slides>20</Slides>
  <Notes>0</Notes>
  <HiddenSlides>0</HiddenSlides>
  <MMClips>0</MMClips>
  <ScaleCrop>false</ScaleCrop>
  <HeadingPairs>
    <vt:vector size="4" baseType="variant">
      <vt:variant>
        <vt:lpstr>Tema</vt:lpstr>
      </vt:variant>
      <vt:variant>
        <vt:i4>1</vt:i4>
      </vt:variant>
      <vt:variant>
        <vt:lpstr>Títulos de slides</vt:lpstr>
      </vt:variant>
      <vt:variant>
        <vt:i4>20</vt:i4>
      </vt:variant>
    </vt:vector>
  </HeadingPairs>
  <TitlesOfParts>
    <vt:vector size="21" baseType="lpstr">
      <vt:lpstr>Viagem</vt:lpstr>
      <vt:lpstr>Apresentação do PowerPoint</vt:lpstr>
      <vt:lpstr>As Novas Exigências</vt:lpstr>
      <vt:lpstr>As Novas Exigências</vt:lpstr>
      <vt:lpstr>Criatividade e Inovação </vt:lpstr>
      <vt:lpstr>Conhecimento X Inovação</vt:lpstr>
      <vt:lpstr>Sociedade do Conhecimento</vt:lpstr>
      <vt:lpstr>Sociedade do Conhecimento</vt:lpstr>
      <vt:lpstr>Sociedade do Conhecimento</vt:lpstr>
      <vt:lpstr>Apresentação do PowerPoint</vt:lpstr>
      <vt:lpstr>Conhecimento x Informação x Tecnologia</vt:lpstr>
      <vt:lpstr>Os Novos Desafios dos Educadores</vt:lpstr>
      <vt:lpstr>Apresentação do PowerPoint</vt:lpstr>
      <vt:lpstr>Novas Concepções da Escola</vt:lpstr>
      <vt:lpstr>Novas Concepções da Escola</vt:lpstr>
      <vt:lpstr>Marcos Históricos da Educação</vt:lpstr>
      <vt:lpstr>Questionamentos</vt:lpstr>
      <vt:lpstr>Os Desafios Contemporâneos</vt:lpstr>
      <vt:lpstr>Os Desafios Contemporâneos</vt:lpstr>
      <vt:lpstr>Os Desafios dos Educadores</vt:lpstr>
      <vt:lpstr>Conclusão</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Apresentação do PowerPoint</dc:title>
  <dc:creator>Norma</dc:creator>
  <cp:lastModifiedBy>Norma</cp:lastModifiedBy>
  <cp:revision>18</cp:revision>
  <dcterms:created xsi:type="dcterms:W3CDTF">2013-04-06T18:13:34Z</dcterms:created>
  <dcterms:modified xsi:type="dcterms:W3CDTF">2013-04-06T22:20:01Z</dcterms:modified>
</cp:coreProperties>
</file>